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0"/>
  </p:notesMasterIdLst>
  <p:handoutMasterIdLst>
    <p:handoutMasterId r:id="rId41"/>
  </p:handoutMasterIdLst>
  <p:sldIdLst>
    <p:sldId id="262" r:id="rId5"/>
    <p:sldId id="259"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2" r:id="rId25"/>
    <p:sldId id="283" r:id="rId26"/>
    <p:sldId id="284" r:id="rId27"/>
    <p:sldId id="285" r:id="rId28"/>
    <p:sldId id="286" r:id="rId29"/>
    <p:sldId id="287" r:id="rId30"/>
    <p:sldId id="288" r:id="rId31"/>
    <p:sldId id="293" r:id="rId32"/>
    <p:sldId id="289" r:id="rId33"/>
    <p:sldId id="290" r:id="rId34"/>
    <p:sldId id="291" r:id="rId35"/>
    <p:sldId id="292" r:id="rId36"/>
    <p:sldId id="294" r:id="rId37"/>
    <p:sldId id="295" r:id="rId38"/>
    <p:sldId id="296" r:id="rId39"/>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88"/>
  </p:normalViewPr>
  <p:slideViewPr>
    <p:cSldViewPr snapToGrid="0">
      <p:cViewPr varScale="1">
        <p:scale>
          <a:sx n="76" d="100"/>
          <a:sy n="76" d="100"/>
        </p:scale>
        <p:origin x="216" y="832"/>
      </p:cViewPr>
      <p:guideLst/>
    </p:cSldViewPr>
  </p:slideViewPr>
  <p:notesTextViewPr>
    <p:cViewPr>
      <p:scale>
        <a:sx n="1" d="1"/>
        <a:sy n="1" d="1"/>
      </p:scale>
      <p:origin x="0" y="0"/>
    </p:cViewPr>
  </p:notesTextViewPr>
  <p:notesViewPr>
    <p:cSldViewPr snapToGrid="0">
      <p:cViewPr varScale="1">
        <p:scale>
          <a:sx n="86" d="100"/>
          <a:sy n="86" d="100"/>
        </p:scale>
        <p:origin x="307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7E2246-2F66-014B-A1E2-8F68707D77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48BC78C4-0A29-7C44-BD8D-00A50B5DCBBE}">
      <dgm:prSet custT="1"/>
      <dgm:spPr/>
      <dgm:t>
        <a:bodyPr/>
        <a:lstStyle/>
        <a:p>
          <a:r>
            <a:rPr lang="en-FR" sz="2400" dirty="0"/>
            <a:t>Here we can see the influence of the ethnicity on drug uses.</a:t>
          </a:r>
        </a:p>
      </dgm:t>
    </dgm:pt>
    <dgm:pt modelId="{11284790-83C4-7F45-830F-5CF295C35319}" type="parTrans" cxnId="{635ADAE4-5619-BE4D-A90C-248E5884EAFF}">
      <dgm:prSet/>
      <dgm:spPr/>
      <dgm:t>
        <a:bodyPr/>
        <a:lstStyle/>
        <a:p>
          <a:endParaRPr lang="en-GB"/>
        </a:p>
      </dgm:t>
    </dgm:pt>
    <dgm:pt modelId="{2BF998C1-BE58-8D43-972F-9DD9B4D785CD}" type="sibTrans" cxnId="{635ADAE4-5619-BE4D-A90C-248E5884EAFF}">
      <dgm:prSet/>
      <dgm:spPr/>
      <dgm:t>
        <a:bodyPr/>
        <a:lstStyle/>
        <a:p>
          <a:endParaRPr lang="en-GB"/>
        </a:p>
      </dgm:t>
    </dgm:pt>
    <dgm:pt modelId="{9A09BC26-376F-8A4E-830B-B661C417F7A3}">
      <dgm:prSet/>
      <dgm:spPr/>
      <dgm:t>
        <a:bodyPr/>
        <a:lstStyle/>
        <a:p>
          <a:r>
            <a:rPr lang="en-GB" dirty="0"/>
            <a:t>T</a:t>
          </a:r>
          <a:r>
            <a:rPr lang="en-FR" dirty="0"/>
            <a:t>o visualize the proportions between ethnicities, because a huge part of our individuals are white, we need to have the ratio between the users of an ethnicity and the non users</a:t>
          </a:r>
        </a:p>
      </dgm:t>
    </dgm:pt>
    <dgm:pt modelId="{6A6164AB-5747-494B-9D96-8199CBDBFEAA}" type="parTrans" cxnId="{24690EA6-FB65-D941-BEBB-15683EBAC601}">
      <dgm:prSet/>
      <dgm:spPr/>
      <dgm:t>
        <a:bodyPr/>
        <a:lstStyle/>
        <a:p>
          <a:endParaRPr lang="en-GB"/>
        </a:p>
      </dgm:t>
    </dgm:pt>
    <dgm:pt modelId="{54E96894-88C5-714B-88B5-48B54D395DB2}" type="sibTrans" cxnId="{24690EA6-FB65-D941-BEBB-15683EBAC601}">
      <dgm:prSet/>
      <dgm:spPr/>
      <dgm:t>
        <a:bodyPr/>
        <a:lstStyle/>
        <a:p>
          <a:endParaRPr lang="en-GB"/>
        </a:p>
      </dgm:t>
    </dgm:pt>
    <dgm:pt modelId="{218626A5-ADB1-3340-A789-9C28D8C84042}" type="pres">
      <dgm:prSet presAssocID="{387E2246-2F66-014B-A1E2-8F68707D7755}" presName="Name0" presStyleCnt="0">
        <dgm:presLayoutVars>
          <dgm:dir/>
          <dgm:animLvl val="lvl"/>
          <dgm:resizeHandles val="exact"/>
        </dgm:presLayoutVars>
      </dgm:prSet>
      <dgm:spPr/>
    </dgm:pt>
    <dgm:pt modelId="{E77F7FA1-1C3D-B14E-959D-6964D52CBF53}" type="pres">
      <dgm:prSet presAssocID="{48BC78C4-0A29-7C44-BD8D-00A50B5DCBBE}" presName="linNode" presStyleCnt="0"/>
      <dgm:spPr/>
    </dgm:pt>
    <dgm:pt modelId="{1C28F3D7-1408-BE4B-8EE8-586F05971E9D}" type="pres">
      <dgm:prSet presAssocID="{48BC78C4-0A29-7C44-BD8D-00A50B5DCBBE}" presName="parentText" presStyleLbl="node1" presStyleIdx="0" presStyleCnt="2" custScaleX="242414" custScaleY="396760" custLinFactY="-19413" custLinFactNeighborX="-1879" custLinFactNeighborY="-100000">
        <dgm:presLayoutVars>
          <dgm:chMax val="1"/>
          <dgm:bulletEnabled val="1"/>
        </dgm:presLayoutVars>
      </dgm:prSet>
      <dgm:spPr/>
    </dgm:pt>
    <dgm:pt modelId="{00EA5C83-AF96-2F42-B37C-820A461A96DE}" type="pres">
      <dgm:prSet presAssocID="{2BF998C1-BE58-8D43-972F-9DD9B4D785CD}" presName="sp" presStyleCnt="0"/>
      <dgm:spPr/>
    </dgm:pt>
    <dgm:pt modelId="{FBAE31A8-BC08-2C40-842B-6B4C2E188DD2}" type="pres">
      <dgm:prSet presAssocID="{9A09BC26-376F-8A4E-830B-B661C417F7A3}" presName="linNode" presStyleCnt="0"/>
      <dgm:spPr/>
    </dgm:pt>
    <dgm:pt modelId="{EB0CA59C-9850-D649-9647-B8800C3D0414}" type="pres">
      <dgm:prSet presAssocID="{9A09BC26-376F-8A4E-830B-B661C417F7A3}" presName="parentText" presStyleLbl="node1" presStyleIdx="1" presStyleCnt="2" custScaleX="241165" custScaleY="327828">
        <dgm:presLayoutVars>
          <dgm:chMax val="1"/>
          <dgm:bulletEnabled val="1"/>
        </dgm:presLayoutVars>
      </dgm:prSet>
      <dgm:spPr/>
    </dgm:pt>
  </dgm:ptLst>
  <dgm:cxnLst>
    <dgm:cxn modelId="{070B4457-3F36-5A4B-9843-ADA5E9C41856}" type="presOf" srcId="{48BC78C4-0A29-7C44-BD8D-00A50B5DCBBE}" destId="{1C28F3D7-1408-BE4B-8EE8-586F05971E9D}" srcOrd="0" destOrd="0" presId="urn:microsoft.com/office/officeart/2005/8/layout/vList5"/>
    <dgm:cxn modelId="{9707DD6D-301B-3E43-9EC0-46A9B4736E3C}" type="presOf" srcId="{9A09BC26-376F-8A4E-830B-B661C417F7A3}" destId="{EB0CA59C-9850-D649-9647-B8800C3D0414}" srcOrd="0" destOrd="0" presId="urn:microsoft.com/office/officeart/2005/8/layout/vList5"/>
    <dgm:cxn modelId="{24690EA6-FB65-D941-BEBB-15683EBAC601}" srcId="{387E2246-2F66-014B-A1E2-8F68707D7755}" destId="{9A09BC26-376F-8A4E-830B-B661C417F7A3}" srcOrd="1" destOrd="0" parTransId="{6A6164AB-5747-494B-9D96-8199CBDBFEAA}" sibTransId="{54E96894-88C5-714B-88B5-48B54D395DB2}"/>
    <dgm:cxn modelId="{635ADAE4-5619-BE4D-A90C-248E5884EAFF}" srcId="{387E2246-2F66-014B-A1E2-8F68707D7755}" destId="{48BC78C4-0A29-7C44-BD8D-00A50B5DCBBE}" srcOrd="0" destOrd="0" parTransId="{11284790-83C4-7F45-830F-5CF295C35319}" sibTransId="{2BF998C1-BE58-8D43-972F-9DD9B4D785CD}"/>
    <dgm:cxn modelId="{49EE79EF-123B-244A-9C6F-EF1EB108CF2F}" type="presOf" srcId="{387E2246-2F66-014B-A1E2-8F68707D7755}" destId="{218626A5-ADB1-3340-A789-9C28D8C84042}" srcOrd="0" destOrd="0" presId="urn:microsoft.com/office/officeart/2005/8/layout/vList5"/>
    <dgm:cxn modelId="{A5557209-C951-FA4C-AF15-3E6694C2BD66}" type="presParOf" srcId="{218626A5-ADB1-3340-A789-9C28D8C84042}" destId="{E77F7FA1-1C3D-B14E-959D-6964D52CBF53}" srcOrd="0" destOrd="0" presId="urn:microsoft.com/office/officeart/2005/8/layout/vList5"/>
    <dgm:cxn modelId="{447DBFA0-935F-4643-9899-68E19F824138}" type="presParOf" srcId="{E77F7FA1-1C3D-B14E-959D-6964D52CBF53}" destId="{1C28F3D7-1408-BE4B-8EE8-586F05971E9D}" srcOrd="0" destOrd="0" presId="urn:microsoft.com/office/officeart/2005/8/layout/vList5"/>
    <dgm:cxn modelId="{CDCE70A4-007E-ED49-973A-8B77A4091E0D}" type="presParOf" srcId="{218626A5-ADB1-3340-A789-9C28D8C84042}" destId="{00EA5C83-AF96-2F42-B37C-820A461A96DE}" srcOrd="1" destOrd="0" presId="urn:microsoft.com/office/officeart/2005/8/layout/vList5"/>
    <dgm:cxn modelId="{D1D5D491-DFCF-794C-B6F0-573526AD187B}" type="presParOf" srcId="{218626A5-ADB1-3340-A789-9C28D8C84042}" destId="{FBAE31A8-BC08-2C40-842B-6B4C2E188DD2}" srcOrd="2" destOrd="0" presId="urn:microsoft.com/office/officeart/2005/8/layout/vList5"/>
    <dgm:cxn modelId="{14A8EA14-8002-AD4F-9CA5-049FA0200CA5}" type="presParOf" srcId="{FBAE31A8-BC08-2C40-842B-6B4C2E188DD2}" destId="{EB0CA59C-9850-D649-9647-B8800C3D04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7E2246-2F66-014B-A1E2-8F68707D77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48BC78C4-0A29-7C44-BD8D-00A50B5DCBBE}">
      <dgm:prSet custT="1"/>
      <dgm:spPr/>
      <dgm:t>
        <a:bodyPr/>
        <a:lstStyle/>
        <a:p>
          <a:r>
            <a:rPr lang="en-FR" sz="2400" dirty="0"/>
            <a:t>Finaly I wanted to see the influence of the education background on experiencing </a:t>
          </a:r>
        </a:p>
        <a:p>
          <a:r>
            <a:rPr lang="en-FR" sz="2400" dirty="0"/>
            <a:t>drugs </a:t>
          </a:r>
        </a:p>
      </dgm:t>
    </dgm:pt>
    <dgm:pt modelId="{11284790-83C4-7F45-830F-5CF295C35319}" type="parTrans" cxnId="{635ADAE4-5619-BE4D-A90C-248E5884EAFF}">
      <dgm:prSet/>
      <dgm:spPr/>
      <dgm:t>
        <a:bodyPr/>
        <a:lstStyle/>
        <a:p>
          <a:endParaRPr lang="en-GB"/>
        </a:p>
      </dgm:t>
    </dgm:pt>
    <dgm:pt modelId="{2BF998C1-BE58-8D43-972F-9DD9B4D785CD}" type="sibTrans" cxnId="{635ADAE4-5619-BE4D-A90C-248E5884EAFF}">
      <dgm:prSet/>
      <dgm:spPr/>
      <dgm:t>
        <a:bodyPr/>
        <a:lstStyle/>
        <a:p>
          <a:endParaRPr lang="en-GB"/>
        </a:p>
      </dgm:t>
    </dgm:pt>
    <dgm:pt modelId="{9A09BC26-376F-8A4E-830B-B661C417F7A3}">
      <dgm:prSet/>
      <dgm:spPr/>
      <dgm:t>
        <a:bodyPr/>
        <a:lstStyle/>
        <a:p>
          <a:r>
            <a:rPr lang="en-FR" dirty="0"/>
            <a:t>Here</a:t>
          </a:r>
          <a:r>
            <a:rPr lang="en-FR" baseline="0" dirty="0"/>
            <a:t> we can see that for most of the drugs , study background is not really determinant about experiencing drugs</a:t>
          </a:r>
          <a:endParaRPr lang="en-FR" dirty="0"/>
        </a:p>
      </dgm:t>
    </dgm:pt>
    <dgm:pt modelId="{6A6164AB-5747-494B-9D96-8199CBDBFEAA}" type="parTrans" cxnId="{24690EA6-FB65-D941-BEBB-15683EBAC601}">
      <dgm:prSet/>
      <dgm:spPr/>
      <dgm:t>
        <a:bodyPr/>
        <a:lstStyle/>
        <a:p>
          <a:endParaRPr lang="en-GB"/>
        </a:p>
      </dgm:t>
    </dgm:pt>
    <dgm:pt modelId="{54E96894-88C5-714B-88B5-48B54D395DB2}" type="sibTrans" cxnId="{24690EA6-FB65-D941-BEBB-15683EBAC601}">
      <dgm:prSet/>
      <dgm:spPr/>
      <dgm:t>
        <a:bodyPr/>
        <a:lstStyle/>
        <a:p>
          <a:endParaRPr lang="en-GB"/>
        </a:p>
      </dgm:t>
    </dgm:pt>
    <dgm:pt modelId="{218626A5-ADB1-3340-A789-9C28D8C84042}" type="pres">
      <dgm:prSet presAssocID="{387E2246-2F66-014B-A1E2-8F68707D7755}" presName="Name0" presStyleCnt="0">
        <dgm:presLayoutVars>
          <dgm:dir/>
          <dgm:animLvl val="lvl"/>
          <dgm:resizeHandles val="exact"/>
        </dgm:presLayoutVars>
      </dgm:prSet>
      <dgm:spPr/>
    </dgm:pt>
    <dgm:pt modelId="{E77F7FA1-1C3D-B14E-959D-6964D52CBF53}" type="pres">
      <dgm:prSet presAssocID="{48BC78C4-0A29-7C44-BD8D-00A50B5DCBBE}" presName="linNode" presStyleCnt="0"/>
      <dgm:spPr/>
    </dgm:pt>
    <dgm:pt modelId="{1C28F3D7-1408-BE4B-8EE8-586F05971E9D}" type="pres">
      <dgm:prSet presAssocID="{48BC78C4-0A29-7C44-BD8D-00A50B5DCBBE}" presName="parentText" presStyleLbl="node1" presStyleIdx="0" presStyleCnt="2" custScaleX="242414" custScaleY="396760" custLinFactY="-19413" custLinFactNeighborX="-1879" custLinFactNeighborY="-100000">
        <dgm:presLayoutVars>
          <dgm:chMax val="1"/>
          <dgm:bulletEnabled val="1"/>
        </dgm:presLayoutVars>
      </dgm:prSet>
      <dgm:spPr/>
    </dgm:pt>
    <dgm:pt modelId="{00EA5C83-AF96-2F42-B37C-820A461A96DE}" type="pres">
      <dgm:prSet presAssocID="{2BF998C1-BE58-8D43-972F-9DD9B4D785CD}" presName="sp" presStyleCnt="0"/>
      <dgm:spPr/>
    </dgm:pt>
    <dgm:pt modelId="{FBAE31A8-BC08-2C40-842B-6B4C2E188DD2}" type="pres">
      <dgm:prSet presAssocID="{9A09BC26-376F-8A4E-830B-B661C417F7A3}" presName="linNode" presStyleCnt="0"/>
      <dgm:spPr/>
    </dgm:pt>
    <dgm:pt modelId="{EB0CA59C-9850-D649-9647-B8800C3D0414}" type="pres">
      <dgm:prSet presAssocID="{9A09BC26-376F-8A4E-830B-B661C417F7A3}" presName="parentText" presStyleLbl="node1" presStyleIdx="1" presStyleCnt="2" custScaleX="241165" custScaleY="327828">
        <dgm:presLayoutVars>
          <dgm:chMax val="1"/>
          <dgm:bulletEnabled val="1"/>
        </dgm:presLayoutVars>
      </dgm:prSet>
      <dgm:spPr/>
    </dgm:pt>
  </dgm:ptLst>
  <dgm:cxnLst>
    <dgm:cxn modelId="{070B4457-3F36-5A4B-9843-ADA5E9C41856}" type="presOf" srcId="{48BC78C4-0A29-7C44-BD8D-00A50B5DCBBE}" destId="{1C28F3D7-1408-BE4B-8EE8-586F05971E9D}" srcOrd="0" destOrd="0" presId="urn:microsoft.com/office/officeart/2005/8/layout/vList5"/>
    <dgm:cxn modelId="{9707DD6D-301B-3E43-9EC0-46A9B4736E3C}" type="presOf" srcId="{9A09BC26-376F-8A4E-830B-B661C417F7A3}" destId="{EB0CA59C-9850-D649-9647-B8800C3D0414}" srcOrd="0" destOrd="0" presId="urn:microsoft.com/office/officeart/2005/8/layout/vList5"/>
    <dgm:cxn modelId="{24690EA6-FB65-D941-BEBB-15683EBAC601}" srcId="{387E2246-2F66-014B-A1E2-8F68707D7755}" destId="{9A09BC26-376F-8A4E-830B-B661C417F7A3}" srcOrd="1" destOrd="0" parTransId="{6A6164AB-5747-494B-9D96-8199CBDBFEAA}" sibTransId="{54E96894-88C5-714B-88B5-48B54D395DB2}"/>
    <dgm:cxn modelId="{635ADAE4-5619-BE4D-A90C-248E5884EAFF}" srcId="{387E2246-2F66-014B-A1E2-8F68707D7755}" destId="{48BC78C4-0A29-7C44-BD8D-00A50B5DCBBE}" srcOrd="0" destOrd="0" parTransId="{11284790-83C4-7F45-830F-5CF295C35319}" sibTransId="{2BF998C1-BE58-8D43-972F-9DD9B4D785CD}"/>
    <dgm:cxn modelId="{49EE79EF-123B-244A-9C6F-EF1EB108CF2F}" type="presOf" srcId="{387E2246-2F66-014B-A1E2-8F68707D7755}" destId="{218626A5-ADB1-3340-A789-9C28D8C84042}" srcOrd="0" destOrd="0" presId="urn:microsoft.com/office/officeart/2005/8/layout/vList5"/>
    <dgm:cxn modelId="{A5557209-C951-FA4C-AF15-3E6694C2BD66}" type="presParOf" srcId="{218626A5-ADB1-3340-A789-9C28D8C84042}" destId="{E77F7FA1-1C3D-B14E-959D-6964D52CBF53}" srcOrd="0" destOrd="0" presId="urn:microsoft.com/office/officeart/2005/8/layout/vList5"/>
    <dgm:cxn modelId="{447DBFA0-935F-4643-9899-68E19F824138}" type="presParOf" srcId="{E77F7FA1-1C3D-B14E-959D-6964D52CBF53}" destId="{1C28F3D7-1408-BE4B-8EE8-586F05971E9D}" srcOrd="0" destOrd="0" presId="urn:microsoft.com/office/officeart/2005/8/layout/vList5"/>
    <dgm:cxn modelId="{CDCE70A4-007E-ED49-973A-8B77A4091E0D}" type="presParOf" srcId="{218626A5-ADB1-3340-A789-9C28D8C84042}" destId="{00EA5C83-AF96-2F42-B37C-820A461A96DE}" srcOrd="1" destOrd="0" presId="urn:microsoft.com/office/officeart/2005/8/layout/vList5"/>
    <dgm:cxn modelId="{D1D5D491-DFCF-794C-B6F0-573526AD187B}" type="presParOf" srcId="{218626A5-ADB1-3340-A789-9C28D8C84042}" destId="{FBAE31A8-BC08-2C40-842B-6B4C2E188DD2}" srcOrd="2" destOrd="0" presId="urn:microsoft.com/office/officeart/2005/8/layout/vList5"/>
    <dgm:cxn modelId="{14A8EA14-8002-AD4F-9CA5-049FA0200CA5}" type="presParOf" srcId="{FBAE31A8-BC08-2C40-842B-6B4C2E188DD2}" destId="{EB0CA59C-9850-D649-9647-B8800C3D04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7E2246-2F66-014B-A1E2-8F68707D77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48BC78C4-0A29-7C44-BD8D-00A50B5DCBBE}">
      <dgm:prSet custT="1"/>
      <dgm:spPr/>
      <dgm:t>
        <a:bodyPr/>
        <a:lstStyle/>
        <a:p>
          <a:r>
            <a:rPr lang="en-FR" sz="2400" dirty="0"/>
            <a:t>To</a:t>
          </a:r>
          <a:r>
            <a:rPr lang="en-FR" sz="2400" baseline="0" dirty="0"/>
            <a:t> end with visualization, we can try to see the influence of gender about taking a drug at least one time .</a:t>
          </a:r>
          <a:endParaRPr lang="en-FR" sz="2400" dirty="0"/>
        </a:p>
      </dgm:t>
    </dgm:pt>
    <dgm:pt modelId="{11284790-83C4-7F45-830F-5CF295C35319}" type="parTrans" cxnId="{635ADAE4-5619-BE4D-A90C-248E5884EAFF}">
      <dgm:prSet/>
      <dgm:spPr/>
      <dgm:t>
        <a:bodyPr/>
        <a:lstStyle/>
        <a:p>
          <a:endParaRPr lang="en-GB"/>
        </a:p>
      </dgm:t>
    </dgm:pt>
    <dgm:pt modelId="{2BF998C1-BE58-8D43-972F-9DD9B4D785CD}" type="sibTrans" cxnId="{635ADAE4-5619-BE4D-A90C-248E5884EAFF}">
      <dgm:prSet/>
      <dgm:spPr/>
      <dgm:t>
        <a:bodyPr/>
        <a:lstStyle/>
        <a:p>
          <a:endParaRPr lang="en-GB"/>
        </a:p>
      </dgm:t>
    </dgm:pt>
    <dgm:pt modelId="{9A09BC26-376F-8A4E-830B-B661C417F7A3}">
      <dgm:prSet/>
      <dgm:spPr/>
      <dgm:t>
        <a:bodyPr/>
        <a:lstStyle/>
        <a:p>
          <a:r>
            <a:rPr lang="en-FR" dirty="0"/>
            <a:t>It</a:t>
          </a:r>
          <a:r>
            <a:rPr lang="en-FR" baseline="0" dirty="0"/>
            <a:t> seems like mens are more likely to try drugs rather the womens.</a:t>
          </a:r>
          <a:endParaRPr lang="en-FR" dirty="0"/>
        </a:p>
      </dgm:t>
    </dgm:pt>
    <dgm:pt modelId="{6A6164AB-5747-494B-9D96-8199CBDBFEAA}" type="parTrans" cxnId="{24690EA6-FB65-D941-BEBB-15683EBAC601}">
      <dgm:prSet/>
      <dgm:spPr/>
      <dgm:t>
        <a:bodyPr/>
        <a:lstStyle/>
        <a:p>
          <a:endParaRPr lang="en-GB"/>
        </a:p>
      </dgm:t>
    </dgm:pt>
    <dgm:pt modelId="{54E96894-88C5-714B-88B5-48B54D395DB2}" type="sibTrans" cxnId="{24690EA6-FB65-D941-BEBB-15683EBAC601}">
      <dgm:prSet/>
      <dgm:spPr/>
      <dgm:t>
        <a:bodyPr/>
        <a:lstStyle/>
        <a:p>
          <a:endParaRPr lang="en-GB"/>
        </a:p>
      </dgm:t>
    </dgm:pt>
    <dgm:pt modelId="{218626A5-ADB1-3340-A789-9C28D8C84042}" type="pres">
      <dgm:prSet presAssocID="{387E2246-2F66-014B-A1E2-8F68707D7755}" presName="Name0" presStyleCnt="0">
        <dgm:presLayoutVars>
          <dgm:dir/>
          <dgm:animLvl val="lvl"/>
          <dgm:resizeHandles val="exact"/>
        </dgm:presLayoutVars>
      </dgm:prSet>
      <dgm:spPr/>
    </dgm:pt>
    <dgm:pt modelId="{E77F7FA1-1C3D-B14E-959D-6964D52CBF53}" type="pres">
      <dgm:prSet presAssocID="{48BC78C4-0A29-7C44-BD8D-00A50B5DCBBE}" presName="linNode" presStyleCnt="0"/>
      <dgm:spPr/>
    </dgm:pt>
    <dgm:pt modelId="{1C28F3D7-1408-BE4B-8EE8-586F05971E9D}" type="pres">
      <dgm:prSet presAssocID="{48BC78C4-0A29-7C44-BD8D-00A50B5DCBBE}" presName="parentText" presStyleLbl="node1" presStyleIdx="0" presStyleCnt="2" custScaleX="242414" custScaleY="396760" custLinFactY="-19413" custLinFactNeighborX="-1879" custLinFactNeighborY="-100000">
        <dgm:presLayoutVars>
          <dgm:chMax val="1"/>
          <dgm:bulletEnabled val="1"/>
        </dgm:presLayoutVars>
      </dgm:prSet>
      <dgm:spPr/>
    </dgm:pt>
    <dgm:pt modelId="{00EA5C83-AF96-2F42-B37C-820A461A96DE}" type="pres">
      <dgm:prSet presAssocID="{2BF998C1-BE58-8D43-972F-9DD9B4D785CD}" presName="sp" presStyleCnt="0"/>
      <dgm:spPr/>
    </dgm:pt>
    <dgm:pt modelId="{FBAE31A8-BC08-2C40-842B-6B4C2E188DD2}" type="pres">
      <dgm:prSet presAssocID="{9A09BC26-376F-8A4E-830B-B661C417F7A3}" presName="linNode" presStyleCnt="0"/>
      <dgm:spPr/>
    </dgm:pt>
    <dgm:pt modelId="{EB0CA59C-9850-D649-9647-B8800C3D0414}" type="pres">
      <dgm:prSet presAssocID="{9A09BC26-376F-8A4E-830B-B661C417F7A3}" presName="parentText" presStyleLbl="node1" presStyleIdx="1" presStyleCnt="2" custScaleX="241165" custScaleY="327828">
        <dgm:presLayoutVars>
          <dgm:chMax val="1"/>
          <dgm:bulletEnabled val="1"/>
        </dgm:presLayoutVars>
      </dgm:prSet>
      <dgm:spPr/>
    </dgm:pt>
  </dgm:ptLst>
  <dgm:cxnLst>
    <dgm:cxn modelId="{070B4457-3F36-5A4B-9843-ADA5E9C41856}" type="presOf" srcId="{48BC78C4-0A29-7C44-BD8D-00A50B5DCBBE}" destId="{1C28F3D7-1408-BE4B-8EE8-586F05971E9D}" srcOrd="0" destOrd="0" presId="urn:microsoft.com/office/officeart/2005/8/layout/vList5"/>
    <dgm:cxn modelId="{9707DD6D-301B-3E43-9EC0-46A9B4736E3C}" type="presOf" srcId="{9A09BC26-376F-8A4E-830B-B661C417F7A3}" destId="{EB0CA59C-9850-D649-9647-B8800C3D0414}" srcOrd="0" destOrd="0" presId="urn:microsoft.com/office/officeart/2005/8/layout/vList5"/>
    <dgm:cxn modelId="{24690EA6-FB65-D941-BEBB-15683EBAC601}" srcId="{387E2246-2F66-014B-A1E2-8F68707D7755}" destId="{9A09BC26-376F-8A4E-830B-B661C417F7A3}" srcOrd="1" destOrd="0" parTransId="{6A6164AB-5747-494B-9D96-8199CBDBFEAA}" sibTransId="{54E96894-88C5-714B-88B5-48B54D395DB2}"/>
    <dgm:cxn modelId="{635ADAE4-5619-BE4D-A90C-248E5884EAFF}" srcId="{387E2246-2F66-014B-A1E2-8F68707D7755}" destId="{48BC78C4-0A29-7C44-BD8D-00A50B5DCBBE}" srcOrd="0" destOrd="0" parTransId="{11284790-83C4-7F45-830F-5CF295C35319}" sibTransId="{2BF998C1-BE58-8D43-972F-9DD9B4D785CD}"/>
    <dgm:cxn modelId="{49EE79EF-123B-244A-9C6F-EF1EB108CF2F}" type="presOf" srcId="{387E2246-2F66-014B-A1E2-8F68707D7755}" destId="{218626A5-ADB1-3340-A789-9C28D8C84042}" srcOrd="0" destOrd="0" presId="urn:microsoft.com/office/officeart/2005/8/layout/vList5"/>
    <dgm:cxn modelId="{A5557209-C951-FA4C-AF15-3E6694C2BD66}" type="presParOf" srcId="{218626A5-ADB1-3340-A789-9C28D8C84042}" destId="{E77F7FA1-1C3D-B14E-959D-6964D52CBF53}" srcOrd="0" destOrd="0" presId="urn:microsoft.com/office/officeart/2005/8/layout/vList5"/>
    <dgm:cxn modelId="{447DBFA0-935F-4643-9899-68E19F824138}" type="presParOf" srcId="{E77F7FA1-1C3D-B14E-959D-6964D52CBF53}" destId="{1C28F3D7-1408-BE4B-8EE8-586F05971E9D}" srcOrd="0" destOrd="0" presId="urn:microsoft.com/office/officeart/2005/8/layout/vList5"/>
    <dgm:cxn modelId="{CDCE70A4-007E-ED49-973A-8B77A4091E0D}" type="presParOf" srcId="{218626A5-ADB1-3340-A789-9C28D8C84042}" destId="{00EA5C83-AF96-2F42-B37C-820A461A96DE}" srcOrd="1" destOrd="0" presId="urn:microsoft.com/office/officeart/2005/8/layout/vList5"/>
    <dgm:cxn modelId="{D1D5D491-DFCF-794C-B6F0-573526AD187B}" type="presParOf" srcId="{218626A5-ADB1-3340-A789-9C28D8C84042}" destId="{FBAE31A8-BC08-2C40-842B-6B4C2E188DD2}" srcOrd="2" destOrd="0" presId="urn:microsoft.com/office/officeart/2005/8/layout/vList5"/>
    <dgm:cxn modelId="{14A8EA14-8002-AD4F-9CA5-049FA0200CA5}" type="presParOf" srcId="{FBAE31A8-BC08-2C40-842B-6B4C2E188DD2}" destId="{EB0CA59C-9850-D649-9647-B8800C3D04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8F3D7-1408-BE4B-8EE8-586F05971E9D}">
      <dsp:nvSpPr>
        <dsp:cNvPr id="0" name=""/>
        <dsp:cNvSpPr/>
      </dsp:nvSpPr>
      <dsp:spPr>
        <a:xfrm>
          <a:off x="310828" y="0"/>
          <a:ext cx="4727446" cy="301804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FR" sz="2400" kern="1200" dirty="0"/>
            <a:t>Here we can see the influence of the ethnicity on drug uses.</a:t>
          </a:r>
        </a:p>
      </dsp:txBody>
      <dsp:txXfrm>
        <a:off x="458157" y="147329"/>
        <a:ext cx="4432788" cy="2723385"/>
      </dsp:txXfrm>
    </dsp:sp>
    <dsp:sp modelId="{EB0CA59C-9850-D649-9647-B8800C3D0414}">
      <dsp:nvSpPr>
        <dsp:cNvPr id="0" name=""/>
        <dsp:cNvSpPr/>
      </dsp:nvSpPr>
      <dsp:spPr>
        <a:xfrm>
          <a:off x="347471" y="3058119"/>
          <a:ext cx="4703089" cy="2493697"/>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kern="1200" dirty="0"/>
            <a:t>T</a:t>
          </a:r>
          <a:r>
            <a:rPr lang="en-FR" sz="2700" kern="1200" dirty="0"/>
            <a:t>o visualize the proportions between ethnicities, because a huge part of our individuals are white, we need to have the ratio between the users of an ethnicity and the non users</a:t>
          </a:r>
        </a:p>
      </dsp:txBody>
      <dsp:txXfrm>
        <a:off x="469203" y="3179851"/>
        <a:ext cx="4459625" cy="2250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8F3D7-1408-BE4B-8EE8-586F05971E9D}">
      <dsp:nvSpPr>
        <dsp:cNvPr id="0" name=""/>
        <dsp:cNvSpPr/>
      </dsp:nvSpPr>
      <dsp:spPr>
        <a:xfrm>
          <a:off x="310828" y="0"/>
          <a:ext cx="4727446" cy="301804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FR" sz="2400" kern="1200" dirty="0"/>
            <a:t>Finaly I wanted to see the influence of the education background on experiencing </a:t>
          </a:r>
        </a:p>
        <a:p>
          <a:pPr marL="0" lvl="0" indent="0" algn="ctr" defTabSz="1066800">
            <a:lnSpc>
              <a:spcPct val="90000"/>
            </a:lnSpc>
            <a:spcBef>
              <a:spcPct val="0"/>
            </a:spcBef>
            <a:spcAft>
              <a:spcPct val="35000"/>
            </a:spcAft>
            <a:buNone/>
          </a:pPr>
          <a:r>
            <a:rPr lang="en-FR" sz="2400" kern="1200" dirty="0"/>
            <a:t>drugs </a:t>
          </a:r>
        </a:p>
      </dsp:txBody>
      <dsp:txXfrm>
        <a:off x="458157" y="147329"/>
        <a:ext cx="4432788" cy="2723385"/>
      </dsp:txXfrm>
    </dsp:sp>
    <dsp:sp modelId="{EB0CA59C-9850-D649-9647-B8800C3D0414}">
      <dsp:nvSpPr>
        <dsp:cNvPr id="0" name=""/>
        <dsp:cNvSpPr/>
      </dsp:nvSpPr>
      <dsp:spPr>
        <a:xfrm>
          <a:off x="347471" y="3058119"/>
          <a:ext cx="4703089" cy="2493697"/>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FR" sz="3200" kern="1200" dirty="0"/>
            <a:t>Here</a:t>
          </a:r>
          <a:r>
            <a:rPr lang="en-FR" sz="3200" kern="1200" baseline="0" dirty="0"/>
            <a:t> we can see that for most of the drugs , study background is not really determinant about experiencing drugs</a:t>
          </a:r>
          <a:endParaRPr lang="en-FR" sz="3200" kern="1200" dirty="0"/>
        </a:p>
      </dsp:txBody>
      <dsp:txXfrm>
        <a:off x="469203" y="3179851"/>
        <a:ext cx="4459625" cy="2250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8F3D7-1408-BE4B-8EE8-586F05971E9D}">
      <dsp:nvSpPr>
        <dsp:cNvPr id="0" name=""/>
        <dsp:cNvSpPr/>
      </dsp:nvSpPr>
      <dsp:spPr>
        <a:xfrm>
          <a:off x="310828" y="0"/>
          <a:ext cx="4727446" cy="301804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FR" sz="2400" kern="1200" dirty="0"/>
            <a:t>To</a:t>
          </a:r>
          <a:r>
            <a:rPr lang="en-FR" sz="2400" kern="1200" baseline="0" dirty="0"/>
            <a:t> end with visualization, we can try to see the influence of gender about taking a drug at least one time .</a:t>
          </a:r>
          <a:endParaRPr lang="en-FR" sz="2400" kern="1200" dirty="0"/>
        </a:p>
      </dsp:txBody>
      <dsp:txXfrm>
        <a:off x="458157" y="147329"/>
        <a:ext cx="4432788" cy="2723385"/>
      </dsp:txXfrm>
    </dsp:sp>
    <dsp:sp modelId="{EB0CA59C-9850-D649-9647-B8800C3D0414}">
      <dsp:nvSpPr>
        <dsp:cNvPr id="0" name=""/>
        <dsp:cNvSpPr/>
      </dsp:nvSpPr>
      <dsp:spPr>
        <a:xfrm>
          <a:off x="347471" y="3058119"/>
          <a:ext cx="4703089" cy="2493697"/>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FR" sz="3900" kern="1200" dirty="0"/>
            <a:t>It</a:t>
          </a:r>
          <a:r>
            <a:rPr lang="en-FR" sz="3900" kern="1200" baseline="0" dirty="0"/>
            <a:t> seems like mens are more likely to try drugs rather the womens.</a:t>
          </a:r>
          <a:endParaRPr lang="en-FR" sz="3900" kern="1200" dirty="0"/>
        </a:p>
      </dsp:txBody>
      <dsp:txXfrm>
        <a:off x="469203" y="3179851"/>
        <a:ext cx="4459625" cy="225023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6D36706-7335-4BA4-8FD9-7B09F36682EE}" type="datetime1">
              <a:rPr lang="fr-FR" smtClean="0"/>
              <a:t>09/01/2021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38B8688-7032-443B-A932-E8346A356BAA}" type="slidenum">
              <a:rPr lang="fr-FR" smtClean="0"/>
              <a:t>‹#›</a:t>
            </a:fld>
            <a:endParaRPr lang="fr-FR"/>
          </a:p>
        </p:txBody>
      </p:sp>
    </p:spTree>
    <p:extLst>
      <p:ext uri="{BB962C8B-B14F-4D97-AF65-F5344CB8AC3E}">
        <p14:creationId xmlns:p14="http://schemas.microsoft.com/office/powerpoint/2010/main" val="2981436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13EBB54-38A6-49F4-90DA-9F8DEF0B3F9A}" type="datetime1">
              <a:rPr lang="fr-FR" noProof="0" smtClean="0"/>
              <a:t>09/01/2021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7142BC-A7BD-4276-975D-6351998F7C85}" type="slidenum">
              <a:rPr lang="fr-FR" noProof="0" smtClean="0"/>
              <a:t>‹#›</a:t>
            </a:fld>
            <a:endParaRPr lang="fr-FR" noProof="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17142BC-A7BD-4276-975D-6351998F7C85}" type="slidenum">
              <a:rPr lang="fr-FR" smtClean="0"/>
              <a:t>1</a:t>
            </a:fld>
            <a:endParaRPr lang="fr-FR"/>
          </a:p>
        </p:txBody>
      </p:sp>
    </p:spTree>
    <p:extLst>
      <p:ext uri="{BB962C8B-B14F-4D97-AF65-F5344CB8AC3E}">
        <p14:creationId xmlns:p14="http://schemas.microsoft.com/office/powerpoint/2010/main" val="30944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17142BC-A7BD-4276-975D-6351998F7C85}" type="slidenum">
              <a:rPr lang="fr-FR" smtClean="0"/>
              <a:t>2</a:t>
            </a:fld>
            <a:endParaRPr lang="fr-FR"/>
          </a:p>
        </p:txBody>
      </p:sp>
    </p:spTree>
    <p:extLst>
      <p:ext uri="{BB962C8B-B14F-4D97-AF65-F5344CB8AC3E}">
        <p14:creationId xmlns:p14="http://schemas.microsoft.com/office/powerpoint/2010/main" val="392307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GB" noProof="0"/>
              <a:t>Click to edit Master title style</a:t>
            </a:r>
            <a:endParaRPr lang="fr-FR" noProof="0"/>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fr-FR" noProof="0"/>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01810CD2-DB40-4160-A805-2458E3453B10}" type="datetime1">
              <a:rPr lang="fr-FR" noProof="0" smtClean="0"/>
              <a:t>09/01/2021</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en-GB" noProof="0"/>
              <a:t>Click to edit Master title style</a:t>
            </a:r>
            <a:endParaRPr lang="fr-FR" noProof="0"/>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87C9AF6-F0FA-4B29-B225-10A6D2E76E04}" type="datetime1">
              <a:rPr lang="fr-FR" noProof="0" smtClean="0"/>
              <a:t>09/01/2021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en-GB" noProof="0"/>
              <a:t>Click to edit Master title style</a:t>
            </a:r>
            <a:endParaRPr lang="fr-FR" noProof="0"/>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DD5DE422-30B1-4DBB-9BF6-47313FA15AA6}" type="datetime1">
              <a:rPr lang="fr-FR" noProof="0" smtClean="0"/>
              <a:t>09/01/2021</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en-GB" noProof="0"/>
              <a:t>Click to edit Master title style</a:t>
            </a:r>
            <a:endParaRPr lang="fr-FR" noProof="0"/>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20CF50B-326D-4D5D-9995-86971592E855}" type="datetime1">
              <a:rPr lang="fr-FR" noProof="0" smtClean="0"/>
              <a:t>09/01/2021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GB" noProof="0"/>
              <a:t>Click to edit Master title style</a:t>
            </a:r>
            <a:endParaRPr lang="fr-FR" noProof="0"/>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A37A1046-1B11-4893-9A58-D1B57A1B1661}" type="datetime1">
              <a:rPr lang="fr-FR" noProof="0" smtClean="0"/>
              <a:t>09/01/2021</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en-GB" noProof="0"/>
              <a:t>Click to edit Master title style</a:t>
            </a:r>
            <a:endParaRPr lang="fr-FR" noProof="0"/>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92BA5B4D-41FF-407A-939C-F34A79039518}" type="datetime1">
              <a:rPr lang="fr-FR" noProof="0" smtClean="0"/>
              <a:t>09/01/2021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en-GB" noProof="0"/>
              <a:t>Click to edit Master title style</a:t>
            </a:r>
            <a:endParaRPr lang="fr-FR" noProof="0"/>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FC3D7464-D153-4E6E-9964-8A6C15E9C5F0}" type="datetime1">
              <a:rPr lang="fr-FR" noProof="0" smtClean="0"/>
              <a:t>09/01/2021</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en-GB" noProof="0"/>
              <a:t>Click to edit Master title style</a:t>
            </a:r>
            <a:endParaRPr lang="fr-FR" noProof="0"/>
          </a:p>
        </p:txBody>
      </p:sp>
      <p:sp>
        <p:nvSpPr>
          <p:cNvPr id="3" name="Espace réservé de la date 2"/>
          <p:cNvSpPr>
            <a:spLocks noGrp="1"/>
          </p:cNvSpPr>
          <p:nvPr>
            <p:ph type="dt" sz="half" idx="10"/>
          </p:nvPr>
        </p:nvSpPr>
        <p:spPr/>
        <p:txBody>
          <a:bodyPr rtlCol="0"/>
          <a:lstStyle/>
          <a:p>
            <a:pPr rtl="0"/>
            <a:fld id="{7FEC6CB6-1ED9-4830-ADAB-E91D76912BEA}" type="datetime1">
              <a:rPr lang="fr-FR" noProof="0" smtClean="0"/>
              <a:t>09/01/2021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FBC3AA5-C6F9-41C8-9B05-8280A857DC7C}" type="datetime1">
              <a:rPr lang="fr-FR" noProof="0" smtClean="0"/>
              <a:t>09/01/2021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GB" noProof="0"/>
              <a:t>Click to edit Master title style</a:t>
            </a:r>
            <a:endParaRPr lang="fr-FR" noProof="0"/>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1EB6F65B-9B90-4F23-8900-DADAC8F56365}" type="datetime1">
              <a:rPr lang="fr-FR" noProof="0" smtClean="0"/>
              <a:t>09/01/2021</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GB" noProof="0"/>
              <a:t>Click to edit Master title style</a:t>
            </a:r>
            <a:endParaRPr lang="fr-FR" noProof="0"/>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39ACD78D-1458-464A-AFFD-D53D02566E5C}" type="datetime1">
              <a:rPr lang="fr-FR" noProof="0" smtClean="0"/>
              <a:t>09/01/2021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7DA8D54C-9CBA-4823-868C-BAD9CE9383A1}" type="datetime1">
              <a:rPr lang="fr-FR" noProof="0" smtClean="0"/>
              <a:t>09/01/2021</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rtl="0"/>
              <a:t>‹#›</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37" name="Image 36" descr="Représentations numériques d’une carte de circuit avec des nombres et des lignes">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2085869"/>
          </a:xfrm>
        </p:spPr>
        <p:txBody>
          <a:bodyPr rtlCol="0">
            <a:normAutofit fontScale="90000"/>
          </a:bodyPr>
          <a:lstStyle/>
          <a:p>
            <a:r>
              <a:rPr lang="fr-FR" dirty="0">
                <a:solidFill>
                  <a:srgbClr val="FFFFFF"/>
                </a:solidFill>
              </a:rPr>
              <a:t>Python For Data </a:t>
            </a:r>
            <a:r>
              <a:rPr lang="fr-FR" dirty="0" err="1">
                <a:solidFill>
                  <a:srgbClr val="FFFFFF"/>
                </a:solidFill>
              </a:rPr>
              <a:t>Analysis</a:t>
            </a:r>
            <a:r>
              <a:rPr lang="fr-FR" dirty="0">
                <a:solidFill>
                  <a:srgbClr val="FFFFFF"/>
                </a:solidFill>
              </a:rPr>
              <a:t> Report</a:t>
            </a:r>
          </a:p>
        </p:txBody>
      </p:sp>
      <p:sp>
        <p:nvSpPr>
          <p:cNvPr id="3" name="Sous-titre 2">
            <a:extLst>
              <a:ext uri="{FF2B5EF4-FFF2-40B4-BE49-F238E27FC236}">
                <a16:creationId xmlns:a16="http://schemas.microsoft.com/office/drawing/2014/main" id="{1B3254AA-54D7-42C3-86C1-E80F6DF9CA03}"/>
              </a:ext>
            </a:extLst>
          </p:cNvPr>
          <p:cNvSpPr>
            <a:spLocks noGrp="1"/>
          </p:cNvSpPr>
          <p:nvPr>
            <p:ph type="subTitle" idx="1"/>
          </p:nvPr>
        </p:nvSpPr>
        <p:spPr>
          <a:xfrm>
            <a:off x="8296274" y="4667145"/>
            <a:ext cx="3449191" cy="1733655"/>
          </a:xfrm>
        </p:spPr>
        <p:txBody>
          <a:bodyPr rtlCol="0">
            <a:normAutofit/>
          </a:bodyPr>
          <a:lstStyle/>
          <a:p>
            <a:pPr rtl="0"/>
            <a:r>
              <a:rPr lang="fr-FR" dirty="0" err="1">
                <a:solidFill>
                  <a:srgbClr val="EBEBEB"/>
                </a:solidFill>
              </a:rPr>
              <a:t>VaREZ</a:t>
            </a:r>
            <a:r>
              <a:rPr lang="fr-FR" dirty="0">
                <a:solidFill>
                  <a:srgbClr val="EBEBEB"/>
                </a:solidFill>
              </a:rPr>
              <a:t> </a:t>
            </a:r>
            <a:r>
              <a:rPr lang="fr-FR" dirty="0" err="1">
                <a:solidFill>
                  <a:srgbClr val="EBEBEB"/>
                </a:solidFill>
              </a:rPr>
              <a:t>arthur</a:t>
            </a:r>
            <a:endParaRPr lang="fr-FR" dirty="0">
              <a:solidFill>
                <a:srgbClr val="EBEBEB"/>
              </a:solidFill>
            </a:endParaRPr>
          </a:p>
          <a:p>
            <a:pPr rtl="0"/>
            <a:r>
              <a:rPr lang="fr-FR" dirty="0">
                <a:solidFill>
                  <a:srgbClr val="EBEBEB"/>
                </a:solidFill>
              </a:rPr>
              <a:t>DIA5</a:t>
            </a:r>
          </a:p>
          <a:p>
            <a:r>
              <a:rPr lang="fr-FR" dirty="0">
                <a:solidFill>
                  <a:srgbClr val="EBEBEB"/>
                </a:solidFill>
              </a:rPr>
              <a:t>https://</a:t>
            </a:r>
            <a:r>
              <a:rPr lang="fr-FR" dirty="0" err="1">
                <a:solidFill>
                  <a:srgbClr val="EBEBEB"/>
                </a:solidFill>
              </a:rPr>
              <a:t>github.com</a:t>
            </a:r>
            <a:r>
              <a:rPr lang="fr-FR" dirty="0">
                <a:solidFill>
                  <a:srgbClr val="EBEBEB"/>
                </a:solidFill>
              </a:rPr>
              <a:t>/</a:t>
            </a:r>
            <a:r>
              <a:rPr lang="fr-FR" dirty="0" err="1">
                <a:solidFill>
                  <a:srgbClr val="EBEBEB"/>
                </a:solidFill>
              </a:rPr>
              <a:t>ArthurVarez</a:t>
            </a:r>
            <a:r>
              <a:rPr lang="fr-FR" dirty="0">
                <a:solidFill>
                  <a:srgbClr val="EBEBEB"/>
                </a:solidFill>
              </a:rPr>
              <a:t>/</a:t>
            </a:r>
            <a:r>
              <a:rPr lang="fr-FR" dirty="0" err="1">
                <a:solidFill>
                  <a:srgbClr val="EBEBEB"/>
                </a:solidFill>
              </a:rPr>
              <a:t>FinalProject_Python</a:t>
            </a:r>
            <a:r>
              <a:rPr lang="fr-FR" dirty="0">
                <a:solidFill>
                  <a:srgbClr val="EBEBEB"/>
                </a:solidFill>
              </a:rPr>
              <a:t>/</a:t>
            </a:r>
          </a:p>
        </p:txBody>
      </p:sp>
      <p:grpSp>
        <p:nvGrpSpPr>
          <p:cNvPr id="58" name="Groupe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74C37-11E8-3D42-A086-A73721165D5F}"/>
              </a:ext>
            </a:extLst>
          </p:cNvPr>
          <p:cNvSpPr>
            <a:spLocks noGrp="1"/>
          </p:cNvSpPr>
          <p:nvPr>
            <p:ph type="title"/>
          </p:nvPr>
        </p:nvSpPr>
        <p:spPr>
          <a:xfrm>
            <a:off x="581193" y="729658"/>
            <a:ext cx="11029616" cy="988332"/>
          </a:xfrm>
        </p:spPr>
        <p:txBody>
          <a:bodyPr anchor="b">
            <a:normAutofit/>
          </a:bodyPr>
          <a:lstStyle/>
          <a:p>
            <a:r>
              <a:rPr lang="en-FR" dirty="0"/>
              <a:t>Visualization : INputs</a:t>
            </a:r>
          </a:p>
        </p:txBody>
      </p:sp>
      <p:pic>
        <p:nvPicPr>
          <p:cNvPr id="5" name="Picture 4">
            <a:extLst>
              <a:ext uri="{FF2B5EF4-FFF2-40B4-BE49-F238E27FC236}">
                <a16:creationId xmlns:a16="http://schemas.microsoft.com/office/drawing/2014/main" id="{043C24BF-7350-AA4E-A2A8-CBE0C6E63847}"/>
              </a:ext>
            </a:extLst>
          </p:cNvPr>
          <p:cNvPicPr>
            <a:picLocks noChangeAspect="1"/>
          </p:cNvPicPr>
          <p:nvPr/>
        </p:nvPicPr>
        <p:blipFill>
          <a:blip r:embed="rId2"/>
          <a:stretch>
            <a:fillRect/>
          </a:stretch>
        </p:blipFill>
        <p:spPr>
          <a:xfrm>
            <a:off x="492681" y="2380132"/>
            <a:ext cx="5394104" cy="3633047"/>
          </a:xfrm>
          <a:prstGeom prst="rect">
            <a:avLst/>
          </a:prstGeom>
          <a:noFill/>
        </p:spPr>
      </p:pic>
      <p:pic>
        <p:nvPicPr>
          <p:cNvPr id="6" name="Picture 5">
            <a:extLst>
              <a:ext uri="{FF2B5EF4-FFF2-40B4-BE49-F238E27FC236}">
                <a16:creationId xmlns:a16="http://schemas.microsoft.com/office/drawing/2014/main" id="{580B4BC6-99AE-604A-8CB5-8EB64940D3BC}"/>
              </a:ext>
            </a:extLst>
          </p:cNvPr>
          <p:cNvPicPr>
            <a:picLocks noChangeAspect="1"/>
          </p:cNvPicPr>
          <p:nvPr/>
        </p:nvPicPr>
        <p:blipFill>
          <a:blip r:embed="rId3"/>
          <a:stretch>
            <a:fillRect/>
          </a:stretch>
        </p:blipFill>
        <p:spPr>
          <a:xfrm>
            <a:off x="5886785" y="2445206"/>
            <a:ext cx="5281087" cy="3502898"/>
          </a:xfrm>
          <a:prstGeom prst="rect">
            <a:avLst/>
          </a:prstGeom>
        </p:spPr>
      </p:pic>
      <p:sp>
        <p:nvSpPr>
          <p:cNvPr id="7" name="TextBox 6">
            <a:extLst>
              <a:ext uri="{FF2B5EF4-FFF2-40B4-BE49-F238E27FC236}">
                <a16:creationId xmlns:a16="http://schemas.microsoft.com/office/drawing/2014/main" id="{B4ADAEE4-6FBA-A942-B873-296F2CAF1FA3}"/>
              </a:ext>
            </a:extLst>
          </p:cNvPr>
          <p:cNvSpPr txBox="1"/>
          <p:nvPr/>
        </p:nvSpPr>
        <p:spPr>
          <a:xfrm>
            <a:off x="6749523" y="2010800"/>
            <a:ext cx="4418349" cy="369332"/>
          </a:xfrm>
          <a:prstGeom prst="rect">
            <a:avLst/>
          </a:prstGeom>
          <a:noFill/>
        </p:spPr>
        <p:txBody>
          <a:bodyPr wrap="square" rtlCol="0">
            <a:spAutoFit/>
          </a:bodyPr>
          <a:lstStyle/>
          <a:p>
            <a:r>
              <a:rPr lang="en-FR" u="sng" dirty="0"/>
              <a:t>Current residence country distribution</a:t>
            </a:r>
          </a:p>
        </p:txBody>
      </p:sp>
      <p:sp>
        <p:nvSpPr>
          <p:cNvPr id="9" name="TextBox 8">
            <a:extLst>
              <a:ext uri="{FF2B5EF4-FFF2-40B4-BE49-F238E27FC236}">
                <a16:creationId xmlns:a16="http://schemas.microsoft.com/office/drawing/2014/main" id="{0FF7DDC8-C512-CF4F-BFF0-354ABC0287BC}"/>
              </a:ext>
            </a:extLst>
          </p:cNvPr>
          <p:cNvSpPr txBox="1"/>
          <p:nvPr/>
        </p:nvSpPr>
        <p:spPr>
          <a:xfrm>
            <a:off x="2139696" y="2010800"/>
            <a:ext cx="4779264" cy="369332"/>
          </a:xfrm>
          <a:prstGeom prst="rect">
            <a:avLst/>
          </a:prstGeom>
          <a:noFill/>
        </p:spPr>
        <p:txBody>
          <a:bodyPr wrap="square" rtlCol="0">
            <a:spAutoFit/>
          </a:bodyPr>
          <a:lstStyle/>
          <a:p>
            <a:r>
              <a:rPr lang="en-FR" u="sng" dirty="0"/>
              <a:t>Gender distribution</a:t>
            </a:r>
          </a:p>
        </p:txBody>
      </p:sp>
      <p:sp>
        <p:nvSpPr>
          <p:cNvPr id="11" name="Content Placeholder 2">
            <a:extLst>
              <a:ext uri="{FF2B5EF4-FFF2-40B4-BE49-F238E27FC236}">
                <a16:creationId xmlns:a16="http://schemas.microsoft.com/office/drawing/2014/main" id="{C4595BC3-78AB-E541-A304-FFDB25AD6DC9}"/>
              </a:ext>
            </a:extLst>
          </p:cNvPr>
          <p:cNvSpPr>
            <a:spLocks noGrp="1"/>
          </p:cNvSpPr>
          <p:nvPr>
            <p:ph sz="half" idx="1"/>
          </p:nvPr>
        </p:nvSpPr>
        <p:spPr>
          <a:xfrm>
            <a:off x="492682" y="5948104"/>
            <a:ext cx="11699318" cy="909896"/>
          </a:xfrm>
        </p:spPr>
        <p:txBody>
          <a:bodyPr/>
          <a:lstStyle/>
          <a:p>
            <a:r>
              <a:rPr lang="en-FR" dirty="0"/>
              <a:t>We can see that we have almost the same number of Male and Female.</a:t>
            </a:r>
          </a:p>
          <a:p>
            <a:r>
              <a:rPr lang="en-FR" dirty="0"/>
              <a:t>In this dataset, Americans and English are the most represented.</a:t>
            </a:r>
          </a:p>
        </p:txBody>
      </p:sp>
    </p:spTree>
    <p:extLst>
      <p:ext uri="{BB962C8B-B14F-4D97-AF65-F5344CB8AC3E}">
        <p14:creationId xmlns:p14="http://schemas.microsoft.com/office/powerpoint/2010/main" val="22039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7484B86-9D8B-43E7-B8E6-86584CF76E06}"/>
              </a:ext>
            </a:extLst>
          </p:cNvPr>
          <p:cNvSpPr>
            <a:spLocks noGrp="1"/>
          </p:cNvSpPr>
          <p:nvPr>
            <p:ph type="title"/>
          </p:nvPr>
        </p:nvSpPr>
        <p:spPr>
          <a:xfrm>
            <a:off x="581193" y="729658"/>
            <a:ext cx="11029616" cy="988332"/>
          </a:xfrm>
        </p:spPr>
        <p:txBody>
          <a:bodyPr/>
          <a:lstStyle/>
          <a:p>
            <a:r>
              <a:rPr lang="en-FR" dirty="0"/>
              <a:t>Visualization : INputs</a:t>
            </a:r>
            <a:endParaRPr lang="en-US" dirty="0"/>
          </a:p>
        </p:txBody>
      </p:sp>
      <p:pic>
        <p:nvPicPr>
          <p:cNvPr id="5" name="Picture 4">
            <a:extLst>
              <a:ext uri="{FF2B5EF4-FFF2-40B4-BE49-F238E27FC236}">
                <a16:creationId xmlns:a16="http://schemas.microsoft.com/office/drawing/2014/main" id="{263DD9E5-DFF1-B047-B706-0F5CBCC2A778}"/>
              </a:ext>
            </a:extLst>
          </p:cNvPr>
          <p:cNvPicPr>
            <a:picLocks noChangeAspect="1"/>
          </p:cNvPicPr>
          <p:nvPr/>
        </p:nvPicPr>
        <p:blipFill>
          <a:blip r:embed="rId2"/>
          <a:stretch>
            <a:fillRect/>
          </a:stretch>
        </p:blipFill>
        <p:spPr>
          <a:xfrm>
            <a:off x="581193" y="2380826"/>
            <a:ext cx="5422390" cy="3542808"/>
          </a:xfrm>
          <a:prstGeom prst="rect">
            <a:avLst/>
          </a:prstGeom>
          <a:noFill/>
        </p:spPr>
      </p:pic>
      <p:pic>
        <p:nvPicPr>
          <p:cNvPr id="6" name="Picture 5">
            <a:extLst>
              <a:ext uri="{FF2B5EF4-FFF2-40B4-BE49-F238E27FC236}">
                <a16:creationId xmlns:a16="http://schemas.microsoft.com/office/drawing/2014/main" id="{A26A0C19-3EBC-2F47-8077-9DB39CBB355A}"/>
              </a:ext>
            </a:extLst>
          </p:cNvPr>
          <p:cNvPicPr>
            <a:picLocks noChangeAspect="1"/>
          </p:cNvPicPr>
          <p:nvPr/>
        </p:nvPicPr>
        <p:blipFill>
          <a:blip r:embed="rId3"/>
          <a:stretch>
            <a:fillRect/>
          </a:stretch>
        </p:blipFill>
        <p:spPr>
          <a:xfrm>
            <a:off x="6003583" y="2380825"/>
            <a:ext cx="5273761" cy="3551993"/>
          </a:xfrm>
          <a:prstGeom prst="rect">
            <a:avLst/>
          </a:prstGeom>
        </p:spPr>
      </p:pic>
      <p:sp>
        <p:nvSpPr>
          <p:cNvPr id="9" name="TextBox 8">
            <a:extLst>
              <a:ext uri="{FF2B5EF4-FFF2-40B4-BE49-F238E27FC236}">
                <a16:creationId xmlns:a16="http://schemas.microsoft.com/office/drawing/2014/main" id="{699ACF41-C262-9E4D-8BB5-C93D695A4ACD}"/>
              </a:ext>
            </a:extLst>
          </p:cNvPr>
          <p:cNvSpPr txBox="1"/>
          <p:nvPr/>
        </p:nvSpPr>
        <p:spPr>
          <a:xfrm>
            <a:off x="2359152" y="2002310"/>
            <a:ext cx="4779264" cy="369332"/>
          </a:xfrm>
          <a:prstGeom prst="rect">
            <a:avLst/>
          </a:prstGeom>
          <a:noFill/>
        </p:spPr>
        <p:txBody>
          <a:bodyPr wrap="square" rtlCol="0">
            <a:spAutoFit/>
          </a:bodyPr>
          <a:lstStyle/>
          <a:p>
            <a:r>
              <a:rPr lang="en-FR" u="sng" dirty="0"/>
              <a:t>Ethnicity distribution</a:t>
            </a:r>
          </a:p>
        </p:txBody>
      </p:sp>
      <p:sp>
        <p:nvSpPr>
          <p:cNvPr id="11" name="TextBox 10">
            <a:extLst>
              <a:ext uri="{FF2B5EF4-FFF2-40B4-BE49-F238E27FC236}">
                <a16:creationId xmlns:a16="http://schemas.microsoft.com/office/drawing/2014/main" id="{98A22E6F-142B-0341-A805-9D10C9A804E2}"/>
              </a:ext>
            </a:extLst>
          </p:cNvPr>
          <p:cNvSpPr txBox="1"/>
          <p:nvPr/>
        </p:nvSpPr>
        <p:spPr>
          <a:xfrm>
            <a:off x="7912608" y="2011492"/>
            <a:ext cx="4779264" cy="369332"/>
          </a:xfrm>
          <a:prstGeom prst="rect">
            <a:avLst/>
          </a:prstGeom>
          <a:noFill/>
        </p:spPr>
        <p:txBody>
          <a:bodyPr wrap="square" rtlCol="0">
            <a:spAutoFit/>
          </a:bodyPr>
          <a:lstStyle/>
          <a:p>
            <a:r>
              <a:rPr lang="en-FR" u="sng" dirty="0"/>
              <a:t>Age distribution</a:t>
            </a:r>
          </a:p>
        </p:txBody>
      </p:sp>
      <p:sp>
        <p:nvSpPr>
          <p:cNvPr id="14" name="Content Placeholder 2">
            <a:extLst>
              <a:ext uri="{FF2B5EF4-FFF2-40B4-BE49-F238E27FC236}">
                <a16:creationId xmlns:a16="http://schemas.microsoft.com/office/drawing/2014/main" id="{81F864B8-EE71-6D4B-9DF2-C926E911E415}"/>
              </a:ext>
            </a:extLst>
          </p:cNvPr>
          <p:cNvSpPr>
            <a:spLocks noGrp="1"/>
          </p:cNvSpPr>
          <p:nvPr>
            <p:ph sz="half" idx="1"/>
          </p:nvPr>
        </p:nvSpPr>
        <p:spPr>
          <a:xfrm>
            <a:off x="492682" y="5948104"/>
            <a:ext cx="11699318" cy="909896"/>
          </a:xfrm>
        </p:spPr>
        <p:txBody>
          <a:bodyPr/>
          <a:lstStyle/>
          <a:p>
            <a:r>
              <a:rPr lang="en-FR" dirty="0"/>
              <a:t>There’s a huge proportion of white people here.</a:t>
            </a:r>
          </a:p>
          <a:p>
            <a:r>
              <a:rPr lang="en-FR" dirty="0"/>
              <a:t>The older the people are , the less they are represented.</a:t>
            </a:r>
          </a:p>
        </p:txBody>
      </p:sp>
    </p:spTree>
    <p:extLst>
      <p:ext uri="{BB962C8B-B14F-4D97-AF65-F5344CB8AC3E}">
        <p14:creationId xmlns:p14="http://schemas.microsoft.com/office/powerpoint/2010/main" val="409200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20E2-1723-324A-BC12-B7F2A9127F72}"/>
              </a:ext>
            </a:extLst>
          </p:cNvPr>
          <p:cNvSpPr>
            <a:spLocks noGrp="1"/>
          </p:cNvSpPr>
          <p:nvPr>
            <p:ph type="title"/>
          </p:nvPr>
        </p:nvSpPr>
        <p:spPr>
          <a:xfrm>
            <a:off x="581192" y="702156"/>
            <a:ext cx="11029616" cy="1013800"/>
          </a:xfrm>
        </p:spPr>
        <p:txBody>
          <a:bodyPr anchor="b">
            <a:normAutofit/>
          </a:bodyPr>
          <a:lstStyle/>
          <a:p>
            <a:r>
              <a:rPr lang="en-FR" dirty="0"/>
              <a:t>Visualization : INputs</a:t>
            </a:r>
          </a:p>
        </p:txBody>
      </p:sp>
      <p:pic>
        <p:nvPicPr>
          <p:cNvPr id="6" name="Picture 5">
            <a:extLst>
              <a:ext uri="{FF2B5EF4-FFF2-40B4-BE49-F238E27FC236}">
                <a16:creationId xmlns:a16="http://schemas.microsoft.com/office/drawing/2014/main" id="{26B1F1D3-AA1A-0B41-A32A-8796DD0A7C1D}"/>
              </a:ext>
            </a:extLst>
          </p:cNvPr>
          <p:cNvPicPr>
            <a:picLocks noChangeAspect="1"/>
          </p:cNvPicPr>
          <p:nvPr/>
        </p:nvPicPr>
        <p:blipFill>
          <a:blip r:embed="rId2"/>
          <a:stretch>
            <a:fillRect/>
          </a:stretch>
        </p:blipFill>
        <p:spPr>
          <a:xfrm>
            <a:off x="581192" y="2365206"/>
            <a:ext cx="11029615" cy="3308883"/>
          </a:xfrm>
          <a:prstGeom prst="rect">
            <a:avLst/>
          </a:prstGeom>
          <a:noFill/>
        </p:spPr>
      </p:pic>
      <p:sp>
        <p:nvSpPr>
          <p:cNvPr id="7" name="Rectangle 6">
            <a:extLst>
              <a:ext uri="{FF2B5EF4-FFF2-40B4-BE49-F238E27FC236}">
                <a16:creationId xmlns:a16="http://schemas.microsoft.com/office/drawing/2014/main" id="{C13784B7-3764-2B48-A257-80D26D3846CC}"/>
              </a:ext>
            </a:extLst>
          </p:cNvPr>
          <p:cNvSpPr/>
          <p:nvPr/>
        </p:nvSpPr>
        <p:spPr>
          <a:xfrm>
            <a:off x="4575775" y="1995874"/>
            <a:ext cx="3040448" cy="369332"/>
          </a:xfrm>
          <a:prstGeom prst="rect">
            <a:avLst/>
          </a:prstGeom>
        </p:spPr>
        <p:txBody>
          <a:bodyPr wrap="none">
            <a:spAutoFit/>
          </a:bodyPr>
          <a:lstStyle/>
          <a:p>
            <a:r>
              <a:rPr lang="en-FR" u="sng" dirty="0"/>
              <a:t>Personnality score ditributions</a:t>
            </a:r>
          </a:p>
        </p:txBody>
      </p:sp>
      <p:sp>
        <p:nvSpPr>
          <p:cNvPr id="9" name="Content Placeholder 2">
            <a:extLst>
              <a:ext uri="{FF2B5EF4-FFF2-40B4-BE49-F238E27FC236}">
                <a16:creationId xmlns:a16="http://schemas.microsoft.com/office/drawing/2014/main" id="{C6E47077-4989-F24E-BCC6-89E3D734FF5B}"/>
              </a:ext>
            </a:extLst>
          </p:cNvPr>
          <p:cNvSpPr>
            <a:spLocks noGrp="1"/>
          </p:cNvSpPr>
          <p:nvPr>
            <p:ph sz="half" idx="1"/>
          </p:nvPr>
        </p:nvSpPr>
        <p:spPr>
          <a:xfrm>
            <a:off x="492682" y="5700896"/>
            <a:ext cx="11699318" cy="909896"/>
          </a:xfrm>
        </p:spPr>
        <p:txBody>
          <a:bodyPr/>
          <a:lstStyle/>
          <a:p>
            <a:r>
              <a:rPr lang="en-FR" dirty="0"/>
              <a:t>Score distributions tend to be Gaussian distributions.</a:t>
            </a:r>
          </a:p>
        </p:txBody>
      </p:sp>
    </p:spTree>
    <p:extLst>
      <p:ext uri="{BB962C8B-B14F-4D97-AF65-F5344CB8AC3E}">
        <p14:creationId xmlns:p14="http://schemas.microsoft.com/office/powerpoint/2010/main" val="325525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0CA6-8C99-C14A-B459-1985FDB8EDE4}"/>
              </a:ext>
            </a:extLst>
          </p:cNvPr>
          <p:cNvSpPr>
            <a:spLocks noGrp="1"/>
          </p:cNvSpPr>
          <p:nvPr>
            <p:ph type="title"/>
          </p:nvPr>
        </p:nvSpPr>
        <p:spPr>
          <a:xfrm>
            <a:off x="581192" y="702156"/>
            <a:ext cx="11029616" cy="1013800"/>
          </a:xfrm>
        </p:spPr>
        <p:txBody>
          <a:bodyPr anchor="b">
            <a:normAutofit/>
          </a:bodyPr>
          <a:lstStyle/>
          <a:p>
            <a:r>
              <a:rPr lang="en-FR" dirty="0"/>
              <a:t>Visualization : INputs</a:t>
            </a:r>
          </a:p>
        </p:txBody>
      </p:sp>
      <p:pic>
        <p:nvPicPr>
          <p:cNvPr id="5" name="Picture 4" descr="Icon&#10;&#10;Description automatically generated">
            <a:extLst>
              <a:ext uri="{FF2B5EF4-FFF2-40B4-BE49-F238E27FC236}">
                <a16:creationId xmlns:a16="http://schemas.microsoft.com/office/drawing/2014/main" id="{747FCB56-AAC4-A04C-BC94-E84348F961F6}"/>
              </a:ext>
            </a:extLst>
          </p:cNvPr>
          <p:cNvPicPr>
            <a:picLocks noChangeAspect="1"/>
          </p:cNvPicPr>
          <p:nvPr/>
        </p:nvPicPr>
        <p:blipFill>
          <a:blip r:embed="rId2"/>
          <a:stretch>
            <a:fillRect/>
          </a:stretch>
        </p:blipFill>
        <p:spPr>
          <a:xfrm>
            <a:off x="581192" y="2365206"/>
            <a:ext cx="11029615" cy="3308883"/>
          </a:xfrm>
          <a:prstGeom prst="rect">
            <a:avLst/>
          </a:prstGeom>
          <a:noFill/>
        </p:spPr>
      </p:pic>
      <p:sp>
        <p:nvSpPr>
          <p:cNvPr id="6" name="Rectangle 5">
            <a:extLst>
              <a:ext uri="{FF2B5EF4-FFF2-40B4-BE49-F238E27FC236}">
                <a16:creationId xmlns:a16="http://schemas.microsoft.com/office/drawing/2014/main" id="{7315D7EF-4B98-5046-97AB-0BB483FB4AFF}"/>
              </a:ext>
            </a:extLst>
          </p:cNvPr>
          <p:cNvSpPr/>
          <p:nvPr/>
        </p:nvSpPr>
        <p:spPr>
          <a:xfrm>
            <a:off x="3819478" y="1995874"/>
            <a:ext cx="4641207" cy="369332"/>
          </a:xfrm>
          <a:prstGeom prst="rect">
            <a:avLst/>
          </a:prstGeom>
        </p:spPr>
        <p:txBody>
          <a:bodyPr wrap="none">
            <a:spAutoFit/>
          </a:bodyPr>
          <a:lstStyle/>
          <a:p>
            <a:r>
              <a:rPr lang="en-GB" u="sng" dirty="0"/>
              <a:t>sensation seeing and impulsiveness</a:t>
            </a:r>
            <a:r>
              <a:rPr lang="en-FR" u="sng" dirty="0"/>
              <a:t> distributions</a:t>
            </a:r>
          </a:p>
        </p:txBody>
      </p:sp>
      <p:sp>
        <p:nvSpPr>
          <p:cNvPr id="13" name="Content Placeholder 2">
            <a:extLst>
              <a:ext uri="{FF2B5EF4-FFF2-40B4-BE49-F238E27FC236}">
                <a16:creationId xmlns:a16="http://schemas.microsoft.com/office/drawing/2014/main" id="{69A395A8-FC83-3F46-85F3-790749EDA160}"/>
              </a:ext>
            </a:extLst>
          </p:cNvPr>
          <p:cNvSpPr>
            <a:spLocks noGrp="1"/>
          </p:cNvSpPr>
          <p:nvPr>
            <p:ph sz="half" idx="1"/>
          </p:nvPr>
        </p:nvSpPr>
        <p:spPr>
          <a:xfrm>
            <a:off x="492682" y="5948104"/>
            <a:ext cx="11699318" cy="909896"/>
          </a:xfrm>
        </p:spPr>
        <p:txBody>
          <a:bodyPr/>
          <a:lstStyle/>
          <a:p>
            <a:r>
              <a:rPr lang="en-FR" dirty="0"/>
              <a:t>Here distribution are less like Gaussian distributions, may be it’s because the values are less continous. </a:t>
            </a:r>
          </a:p>
        </p:txBody>
      </p:sp>
    </p:spTree>
    <p:extLst>
      <p:ext uri="{BB962C8B-B14F-4D97-AF65-F5344CB8AC3E}">
        <p14:creationId xmlns:p14="http://schemas.microsoft.com/office/powerpoint/2010/main" val="311750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2AAB-BA21-FA49-83D7-60C7D1FC2329}"/>
              </a:ext>
            </a:extLst>
          </p:cNvPr>
          <p:cNvSpPr>
            <a:spLocks noGrp="1"/>
          </p:cNvSpPr>
          <p:nvPr>
            <p:ph type="title"/>
          </p:nvPr>
        </p:nvSpPr>
        <p:spPr>
          <a:xfrm>
            <a:off x="581193" y="729658"/>
            <a:ext cx="11029616" cy="988332"/>
          </a:xfrm>
        </p:spPr>
        <p:txBody>
          <a:bodyPr anchor="b">
            <a:normAutofit/>
          </a:bodyPr>
          <a:lstStyle/>
          <a:p>
            <a:r>
              <a:rPr lang="en-US" dirty="0"/>
              <a:t>Visualization : Drugs</a:t>
            </a:r>
            <a:endParaRPr lang="en-FR" dirty="0"/>
          </a:p>
        </p:txBody>
      </p:sp>
      <p:pic>
        <p:nvPicPr>
          <p:cNvPr id="5" name="Picture 4">
            <a:extLst>
              <a:ext uri="{FF2B5EF4-FFF2-40B4-BE49-F238E27FC236}">
                <a16:creationId xmlns:a16="http://schemas.microsoft.com/office/drawing/2014/main" id="{57A6502B-5BAC-B54F-906B-40FC5C6F770A}"/>
              </a:ext>
            </a:extLst>
          </p:cNvPr>
          <p:cNvPicPr>
            <a:picLocks noChangeAspect="1"/>
          </p:cNvPicPr>
          <p:nvPr/>
        </p:nvPicPr>
        <p:blipFill>
          <a:blip r:embed="rId2"/>
          <a:stretch>
            <a:fillRect/>
          </a:stretch>
        </p:blipFill>
        <p:spPr>
          <a:xfrm>
            <a:off x="6544019" y="1877568"/>
            <a:ext cx="5259869" cy="4980432"/>
          </a:xfrm>
          <a:prstGeom prst="rect">
            <a:avLst/>
          </a:prstGeom>
          <a:noFill/>
        </p:spPr>
      </p:pic>
      <p:sp>
        <p:nvSpPr>
          <p:cNvPr id="7" name="Content Placeholder 6">
            <a:extLst>
              <a:ext uri="{FF2B5EF4-FFF2-40B4-BE49-F238E27FC236}">
                <a16:creationId xmlns:a16="http://schemas.microsoft.com/office/drawing/2014/main" id="{DCFD1AE1-05EC-7D43-881D-2A1DAF66DE18}"/>
              </a:ext>
            </a:extLst>
          </p:cNvPr>
          <p:cNvSpPr>
            <a:spLocks noGrp="1"/>
          </p:cNvSpPr>
          <p:nvPr>
            <p:ph sz="half" idx="1"/>
          </p:nvPr>
        </p:nvSpPr>
        <p:spPr/>
        <p:txBody>
          <a:bodyPr/>
          <a:lstStyle/>
          <a:p>
            <a:r>
              <a:rPr lang="en-FR" dirty="0"/>
              <a:t>Visualisation of the repartion of users classes for each drug.</a:t>
            </a:r>
          </a:p>
          <a:p>
            <a:endParaRPr lang="en-FR" dirty="0"/>
          </a:p>
          <a:p>
            <a:r>
              <a:rPr lang="en-FR" dirty="0"/>
              <a:t>Legal or ”almost legal” (Cannabis) drugs seems to have been a lot experienced.</a:t>
            </a:r>
          </a:p>
          <a:p>
            <a:pPr marL="0" indent="0">
              <a:buNone/>
            </a:pPr>
            <a:endParaRPr lang="en-FR" dirty="0"/>
          </a:p>
        </p:txBody>
      </p:sp>
    </p:spTree>
    <p:extLst>
      <p:ext uri="{BB962C8B-B14F-4D97-AF65-F5344CB8AC3E}">
        <p14:creationId xmlns:p14="http://schemas.microsoft.com/office/powerpoint/2010/main" val="380674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AE37C70-0E04-4770-BDA2-4F4B85AF8868}"/>
              </a:ext>
            </a:extLst>
          </p:cNvPr>
          <p:cNvSpPr>
            <a:spLocks noGrp="1"/>
          </p:cNvSpPr>
          <p:nvPr>
            <p:ph type="title"/>
          </p:nvPr>
        </p:nvSpPr>
        <p:spPr>
          <a:xfrm>
            <a:off x="581193" y="729658"/>
            <a:ext cx="11029616" cy="988332"/>
          </a:xfrm>
        </p:spPr>
        <p:txBody>
          <a:bodyPr/>
          <a:lstStyle/>
          <a:p>
            <a:r>
              <a:rPr lang="en-US" dirty="0"/>
              <a:t>Visualization : Drugs</a:t>
            </a:r>
          </a:p>
        </p:txBody>
      </p:sp>
      <p:sp>
        <p:nvSpPr>
          <p:cNvPr id="3" name="Content Placeholder 2">
            <a:extLst>
              <a:ext uri="{FF2B5EF4-FFF2-40B4-BE49-F238E27FC236}">
                <a16:creationId xmlns:a16="http://schemas.microsoft.com/office/drawing/2014/main" id="{B924E560-67FD-5A45-99FF-36DE12E2B8C8}"/>
              </a:ext>
            </a:extLst>
          </p:cNvPr>
          <p:cNvSpPr>
            <a:spLocks noGrp="1"/>
          </p:cNvSpPr>
          <p:nvPr>
            <p:ph sz="half" idx="1"/>
          </p:nvPr>
        </p:nvSpPr>
        <p:spPr>
          <a:xfrm>
            <a:off x="581193" y="2228003"/>
            <a:ext cx="5422390" cy="3633047"/>
          </a:xfrm>
        </p:spPr>
        <p:txBody>
          <a:bodyPr anchor="ctr">
            <a:normAutofit/>
          </a:bodyPr>
          <a:lstStyle/>
          <a:p>
            <a:r>
              <a:rPr lang="en-FR" dirty="0"/>
              <a:t>Proportion of users and not users for each drug: </a:t>
            </a:r>
          </a:p>
          <a:p>
            <a:endParaRPr lang="en-FR" dirty="0"/>
          </a:p>
          <a:p>
            <a:r>
              <a:rPr lang="en-FR" dirty="0"/>
              <a:t>We can draw the same conclusion as we did just before, here the proportions are more relevant.</a:t>
            </a:r>
          </a:p>
          <a:p>
            <a:r>
              <a:rPr lang="en-FR" dirty="0"/>
              <a:t>Some drugs like ectasy, mushrooms, LSD, coke have also been a lot experienced at least one time. </a:t>
            </a:r>
          </a:p>
        </p:txBody>
      </p:sp>
      <p:pic>
        <p:nvPicPr>
          <p:cNvPr id="5" name="Picture 4">
            <a:extLst>
              <a:ext uri="{FF2B5EF4-FFF2-40B4-BE49-F238E27FC236}">
                <a16:creationId xmlns:a16="http://schemas.microsoft.com/office/drawing/2014/main" id="{5BA4F020-7EEC-C241-AFAD-2DE4F877E762}"/>
              </a:ext>
            </a:extLst>
          </p:cNvPr>
          <p:cNvPicPr>
            <a:picLocks noChangeAspect="1"/>
          </p:cNvPicPr>
          <p:nvPr/>
        </p:nvPicPr>
        <p:blipFill>
          <a:blip r:embed="rId2"/>
          <a:stretch>
            <a:fillRect/>
          </a:stretch>
        </p:blipFill>
        <p:spPr>
          <a:xfrm>
            <a:off x="6596417" y="1879248"/>
            <a:ext cx="5014390" cy="4826351"/>
          </a:xfrm>
          <a:prstGeom prst="rect">
            <a:avLst/>
          </a:prstGeom>
          <a:noFill/>
        </p:spPr>
      </p:pic>
    </p:spTree>
    <p:extLst>
      <p:ext uri="{BB962C8B-B14F-4D97-AF65-F5344CB8AC3E}">
        <p14:creationId xmlns:p14="http://schemas.microsoft.com/office/powerpoint/2010/main" val="4140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57493F-0E49-DC47-BA8E-6193A1FBE1AF}"/>
              </a:ext>
            </a:extLst>
          </p:cNvPr>
          <p:cNvPicPr>
            <a:picLocks noChangeAspect="1"/>
          </p:cNvPicPr>
          <p:nvPr/>
        </p:nvPicPr>
        <p:blipFill>
          <a:blip r:embed="rId2"/>
          <a:stretch>
            <a:fillRect/>
          </a:stretch>
        </p:blipFill>
        <p:spPr>
          <a:xfrm>
            <a:off x="5588064" y="536046"/>
            <a:ext cx="6231338" cy="6169025"/>
          </a:xfrm>
          <a:prstGeom prst="rect">
            <a:avLst/>
          </a:prstGeom>
          <a:noFill/>
        </p:spPr>
      </p:pic>
      <p:graphicFrame>
        <p:nvGraphicFramePr>
          <p:cNvPr id="18" name="Diagram 17">
            <a:extLst>
              <a:ext uri="{FF2B5EF4-FFF2-40B4-BE49-F238E27FC236}">
                <a16:creationId xmlns:a16="http://schemas.microsoft.com/office/drawing/2014/main" id="{3223A4E9-DC92-6F42-B580-62CA026592A9}"/>
              </a:ext>
            </a:extLst>
          </p:cNvPr>
          <p:cNvGraphicFramePr/>
          <p:nvPr>
            <p:extLst>
              <p:ext uri="{D42A27DB-BD31-4B8C-83A1-F6EECF244321}">
                <p14:modId xmlns:p14="http://schemas.microsoft.com/office/powerpoint/2010/main" val="1932502287"/>
              </p:ext>
            </p:extLst>
          </p:nvPr>
        </p:nvGraphicFramePr>
        <p:xfrm>
          <a:off x="372598" y="768096"/>
          <a:ext cx="5422390" cy="555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966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A563D096-7B1A-2840-B814-107988ABAB9C}"/>
              </a:ext>
            </a:extLst>
          </p:cNvPr>
          <p:cNvPicPr>
            <a:picLocks noChangeAspect="1"/>
          </p:cNvPicPr>
          <p:nvPr/>
        </p:nvPicPr>
        <p:blipFill>
          <a:blip r:embed="rId2"/>
          <a:stretch>
            <a:fillRect/>
          </a:stretch>
        </p:blipFill>
        <p:spPr>
          <a:xfrm>
            <a:off x="5508379" y="571945"/>
            <a:ext cx="6247113" cy="6169025"/>
          </a:xfrm>
          <a:prstGeom prst="rect">
            <a:avLst/>
          </a:prstGeom>
          <a:noFill/>
        </p:spPr>
      </p:pic>
      <p:graphicFrame>
        <p:nvGraphicFramePr>
          <p:cNvPr id="7" name="Diagram 6">
            <a:extLst>
              <a:ext uri="{FF2B5EF4-FFF2-40B4-BE49-F238E27FC236}">
                <a16:creationId xmlns:a16="http://schemas.microsoft.com/office/drawing/2014/main" id="{A23F2C46-E1C9-6B4D-9C7E-5C17A38EBC6C}"/>
              </a:ext>
            </a:extLst>
          </p:cNvPr>
          <p:cNvGraphicFramePr/>
          <p:nvPr>
            <p:extLst>
              <p:ext uri="{D42A27DB-BD31-4B8C-83A1-F6EECF244321}">
                <p14:modId xmlns:p14="http://schemas.microsoft.com/office/powerpoint/2010/main" val="2950353969"/>
              </p:ext>
            </p:extLst>
          </p:nvPr>
        </p:nvGraphicFramePr>
        <p:xfrm>
          <a:off x="85989" y="732197"/>
          <a:ext cx="5422390" cy="555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109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C33708-791C-2C4F-BD87-AC432DCDF1E6}"/>
              </a:ext>
            </a:extLst>
          </p:cNvPr>
          <p:cNvPicPr>
            <a:picLocks noChangeAspect="1"/>
          </p:cNvPicPr>
          <p:nvPr/>
        </p:nvPicPr>
        <p:blipFill>
          <a:blip r:embed="rId2"/>
          <a:stretch>
            <a:fillRect/>
          </a:stretch>
        </p:blipFill>
        <p:spPr>
          <a:xfrm>
            <a:off x="5538382" y="688975"/>
            <a:ext cx="6262970" cy="6169025"/>
          </a:xfrm>
          <a:prstGeom prst="rect">
            <a:avLst/>
          </a:prstGeom>
          <a:noFill/>
        </p:spPr>
      </p:pic>
      <p:graphicFrame>
        <p:nvGraphicFramePr>
          <p:cNvPr id="6" name="Diagram 5">
            <a:extLst>
              <a:ext uri="{FF2B5EF4-FFF2-40B4-BE49-F238E27FC236}">
                <a16:creationId xmlns:a16="http://schemas.microsoft.com/office/drawing/2014/main" id="{08D11914-1D0F-AD4A-A5A7-FADD1A5B4F4D}"/>
              </a:ext>
            </a:extLst>
          </p:cNvPr>
          <p:cNvGraphicFramePr/>
          <p:nvPr>
            <p:extLst>
              <p:ext uri="{D42A27DB-BD31-4B8C-83A1-F6EECF244321}">
                <p14:modId xmlns:p14="http://schemas.microsoft.com/office/powerpoint/2010/main" val="2455637570"/>
              </p:ext>
            </p:extLst>
          </p:nvPr>
        </p:nvGraphicFramePr>
        <p:xfrm>
          <a:off x="85989" y="732197"/>
          <a:ext cx="5422390" cy="555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408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B2427E7-FE90-43CC-9827-7CF6197ECF57}"/>
              </a:ext>
            </a:extLst>
          </p:cNvPr>
          <p:cNvSpPr>
            <a:spLocks noGrp="1"/>
          </p:cNvSpPr>
          <p:nvPr>
            <p:ph type="title"/>
          </p:nvPr>
        </p:nvSpPr>
        <p:spPr>
          <a:xfrm>
            <a:off x="581192" y="702156"/>
            <a:ext cx="11029616" cy="1013800"/>
          </a:xfrm>
        </p:spPr>
        <p:txBody>
          <a:bodyPr/>
          <a:lstStyle/>
          <a:p>
            <a:r>
              <a:rPr lang="en-US" dirty="0"/>
              <a:t>Preprocessing</a:t>
            </a:r>
          </a:p>
        </p:txBody>
      </p:sp>
      <p:pic>
        <p:nvPicPr>
          <p:cNvPr id="6" name="Content Placeholder 5" descr="Graphical user interface, application&#10;&#10;Description automatically generated">
            <a:extLst>
              <a:ext uri="{FF2B5EF4-FFF2-40B4-BE49-F238E27FC236}">
                <a16:creationId xmlns:a16="http://schemas.microsoft.com/office/drawing/2014/main" id="{9696553A-4DAC-0141-BDA7-30F421112DCB}"/>
              </a:ext>
            </a:extLst>
          </p:cNvPr>
          <p:cNvPicPr>
            <a:picLocks noGrp="1" noChangeAspect="1"/>
          </p:cNvPicPr>
          <p:nvPr>
            <p:ph idx="1"/>
          </p:nvPr>
        </p:nvPicPr>
        <p:blipFill>
          <a:blip r:embed="rId2"/>
          <a:stretch>
            <a:fillRect/>
          </a:stretch>
        </p:blipFill>
        <p:spPr>
          <a:xfrm>
            <a:off x="581192" y="4275863"/>
            <a:ext cx="11029950" cy="1879981"/>
          </a:xfrm>
        </p:spPr>
      </p:pic>
      <p:sp>
        <p:nvSpPr>
          <p:cNvPr id="10" name="Content Placeholder 2">
            <a:extLst>
              <a:ext uri="{FF2B5EF4-FFF2-40B4-BE49-F238E27FC236}">
                <a16:creationId xmlns:a16="http://schemas.microsoft.com/office/drawing/2014/main" id="{61853455-95C9-814E-A181-0C741D168E88}"/>
              </a:ext>
            </a:extLst>
          </p:cNvPr>
          <p:cNvSpPr txBox="1">
            <a:spLocks/>
          </p:cNvSpPr>
          <p:nvPr/>
        </p:nvSpPr>
        <p:spPr>
          <a:xfrm>
            <a:off x="580858" y="2036064"/>
            <a:ext cx="11029949" cy="22398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To deploy Machine Learning on my dataset, </a:t>
            </a:r>
            <a:r>
              <a:rPr lang="en-GB" dirty="0"/>
              <a:t>I decided to do some transformation on it.</a:t>
            </a:r>
            <a:endParaRPr lang="en-FR" dirty="0"/>
          </a:p>
          <a:p>
            <a:endParaRPr lang="en-FR" dirty="0"/>
          </a:p>
          <a:p>
            <a:r>
              <a:rPr lang="en-FR" dirty="0"/>
              <a:t>Firstly, I transformed the drugs categorical variables, by using an Encoder from Scikit Learn, to have real values.</a:t>
            </a:r>
          </a:p>
          <a:p>
            <a:endParaRPr lang="en-FR" dirty="0"/>
          </a:p>
          <a:p>
            <a:r>
              <a:rPr lang="en-FR" dirty="0"/>
              <a:t>Secondly, I’ve dropped the ”ID” feature considering it was useless.</a:t>
            </a:r>
          </a:p>
        </p:txBody>
      </p:sp>
    </p:spTree>
    <p:extLst>
      <p:ext uri="{BB962C8B-B14F-4D97-AF65-F5344CB8AC3E}">
        <p14:creationId xmlns:p14="http://schemas.microsoft.com/office/powerpoint/2010/main" val="56372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fr-FR" noProof="1">
                <a:solidFill>
                  <a:srgbClr val="FFFEFF"/>
                </a:solidFill>
              </a:rPr>
              <a:t>InTroduction</a:t>
            </a:r>
          </a:p>
        </p:txBody>
      </p:sp>
      <p:sp>
        <p:nvSpPr>
          <p:cNvPr id="4" name="TextBox 3">
            <a:extLst>
              <a:ext uri="{FF2B5EF4-FFF2-40B4-BE49-F238E27FC236}">
                <a16:creationId xmlns:a16="http://schemas.microsoft.com/office/drawing/2014/main" id="{31DB71B0-B82D-EB42-AF30-EE0F4BF3AB22}"/>
              </a:ext>
            </a:extLst>
          </p:cNvPr>
          <p:cNvSpPr txBox="1"/>
          <p:nvPr/>
        </p:nvSpPr>
        <p:spPr>
          <a:xfrm>
            <a:off x="581192" y="2657856"/>
            <a:ext cx="11118984" cy="2308324"/>
          </a:xfrm>
          <a:prstGeom prst="rect">
            <a:avLst/>
          </a:prstGeom>
          <a:noFill/>
        </p:spPr>
        <p:txBody>
          <a:bodyPr wrap="square" rtlCol="0">
            <a:spAutoFit/>
          </a:bodyPr>
          <a:lstStyle/>
          <a:p>
            <a:r>
              <a:rPr lang="en-FR" dirty="0"/>
              <a:t>For this project I had to work on a dataset quantifying the drug consumptions for 1885 people.  </a:t>
            </a:r>
          </a:p>
          <a:p>
            <a:endParaRPr lang="en-FR" dirty="0"/>
          </a:p>
          <a:p>
            <a:r>
              <a:rPr lang="en-FR" dirty="0"/>
              <a:t>For each respondent 12 attributes are given : 7 about personnalitie mesurements and feelings. Partcipent were asked about their habits on 18 drugs. Some are legals, some are not. There’s also a fake drug in this panel.</a:t>
            </a:r>
          </a:p>
          <a:p>
            <a:r>
              <a:rPr lang="en-FR" dirty="0"/>
              <a:t>For those drugs they had to define their consumption : </a:t>
            </a:r>
            <a:r>
              <a:rPr lang="en-GB" dirty="0"/>
              <a:t>"Never Used", "Used over a Decade Ago", "Used in Last Decade", "Used in Last Year", "Used in Last Month", "Used in Last Week", and "Used in Last Day".</a:t>
            </a:r>
            <a:br>
              <a:rPr lang="en-GB" dirty="0"/>
            </a:br>
            <a:endParaRPr lang="en-GB" dirty="0"/>
          </a:p>
          <a:p>
            <a:r>
              <a:rPr lang="en-GB" dirty="0"/>
              <a:t>All the </a:t>
            </a:r>
            <a:r>
              <a:rPr lang="en-GB" dirty="0" err="1"/>
              <a:t>datas</a:t>
            </a:r>
            <a:r>
              <a:rPr lang="en-GB" dirty="0"/>
              <a:t> are </a:t>
            </a:r>
            <a:r>
              <a:rPr lang="en-GB" dirty="0" err="1"/>
              <a:t>categoricals</a:t>
            </a:r>
            <a:r>
              <a:rPr lang="en-GB" dirty="0"/>
              <a:t> but some could be interpreted as real numbers. </a:t>
            </a:r>
            <a:endParaRPr lang="en-FR" dirty="0"/>
          </a:p>
        </p:txBody>
      </p:sp>
    </p:spTree>
    <p:extLst>
      <p:ext uri="{BB962C8B-B14F-4D97-AF65-F5344CB8AC3E}">
        <p14:creationId xmlns:p14="http://schemas.microsoft.com/office/powerpoint/2010/main" val="389794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5C5648-DA29-472E-8C24-EBAF97FFD538}"/>
              </a:ext>
            </a:extLst>
          </p:cNvPr>
          <p:cNvSpPr>
            <a:spLocks noGrp="1"/>
          </p:cNvSpPr>
          <p:nvPr>
            <p:ph type="title"/>
          </p:nvPr>
        </p:nvSpPr>
        <p:spPr>
          <a:xfrm>
            <a:off x="581192" y="702156"/>
            <a:ext cx="11029616" cy="1013800"/>
          </a:xfrm>
        </p:spPr>
        <p:txBody>
          <a:bodyPr anchor="b">
            <a:normAutofit/>
          </a:bodyPr>
          <a:lstStyle/>
          <a:p>
            <a:r>
              <a:rPr lang="en-US" dirty="0"/>
              <a:t>Preprocessing</a:t>
            </a:r>
          </a:p>
        </p:txBody>
      </p:sp>
      <p:pic>
        <p:nvPicPr>
          <p:cNvPr id="6" name="Content Placeholder 5" descr="Table&#10;&#10;Description automatically generated with medium confidence">
            <a:extLst>
              <a:ext uri="{FF2B5EF4-FFF2-40B4-BE49-F238E27FC236}">
                <a16:creationId xmlns:a16="http://schemas.microsoft.com/office/drawing/2014/main" id="{1BA9AD6C-B9A2-1F47-95B6-B8A754552915}"/>
              </a:ext>
            </a:extLst>
          </p:cNvPr>
          <p:cNvPicPr>
            <a:picLocks noGrp="1" noChangeAspect="1"/>
          </p:cNvPicPr>
          <p:nvPr>
            <p:ph idx="1"/>
          </p:nvPr>
        </p:nvPicPr>
        <p:blipFill>
          <a:blip r:embed="rId2"/>
          <a:stretch>
            <a:fillRect/>
          </a:stretch>
        </p:blipFill>
        <p:spPr>
          <a:xfrm>
            <a:off x="581192" y="2899824"/>
            <a:ext cx="10361422" cy="3678303"/>
          </a:xfrm>
          <a:noFill/>
        </p:spPr>
      </p:pic>
      <p:sp>
        <p:nvSpPr>
          <p:cNvPr id="10" name="Content Placeholder 2">
            <a:extLst>
              <a:ext uri="{FF2B5EF4-FFF2-40B4-BE49-F238E27FC236}">
                <a16:creationId xmlns:a16="http://schemas.microsoft.com/office/drawing/2014/main" id="{AB354B34-51A2-D041-BC00-715D3D805F6E}"/>
              </a:ext>
            </a:extLst>
          </p:cNvPr>
          <p:cNvSpPr txBox="1">
            <a:spLocks/>
          </p:cNvSpPr>
          <p:nvPr/>
        </p:nvSpPr>
        <p:spPr>
          <a:xfrm>
            <a:off x="581192" y="2215209"/>
            <a:ext cx="11029615" cy="10137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So here is my dataset after the previous transformations :</a:t>
            </a:r>
          </a:p>
          <a:p>
            <a:endParaRPr lang="en-FR" dirty="0"/>
          </a:p>
          <a:p>
            <a:pPr marL="0" indent="0">
              <a:buNone/>
            </a:pPr>
            <a:endParaRPr lang="en-FR" dirty="0"/>
          </a:p>
        </p:txBody>
      </p:sp>
    </p:spTree>
    <p:extLst>
      <p:ext uri="{BB962C8B-B14F-4D97-AF65-F5344CB8AC3E}">
        <p14:creationId xmlns:p14="http://schemas.microsoft.com/office/powerpoint/2010/main" val="168290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21FB-EC3C-4D42-98E5-77FB74DD647D}"/>
              </a:ext>
            </a:extLst>
          </p:cNvPr>
          <p:cNvSpPr>
            <a:spLocks noGrp="1"/>
          </p:cNvSpPr>
          <p:nvPr>
            <p:ph type="title"/>
          </p:nvPr>
        </p:nvSpPr>
        <p:spPr/>
        <p:txBody>
          <a:bodyPr/>
          <a:lstStyle/>
          <a:p>
            <a:r>
              <a:rPr lang="en-FR" dirty="0"/>
              <a:t>Preprocessing</a:t>
            </a:r>
          </a:p>
        </p:txBody>
      </p:sp>
      <p:pic>
        <p:nvPicPr>
          <p:cNvPr id="5" name="Content Placeholder 4" descr="Graphical user interface, text&#10;&#10;Description automatically generated">
            <a:extLst>
              <a:ext uri="{FF2B5EF4-FFF2-40B4-BE49-F238E27FC236}">
                <a16:creationId xmlns:a16="http://schemas.microsoft.com/office/drawing/2014/main" id="{25DFDAD7-3088-9447-9EE7-49F93F9349D4}"/>
              </a:ext>
            </a:extLst>
          </p:cNvPr>
          <p:cNvPicPr>
            <a:picLocks noGrp="1" noChangeAspect="1"/>
          </p:cNvPicPr>
          <p:nvPr>
            <p:ph idx="1"/>
          </p:nvPr>
        </p:nvPicPr>
        <p:blipFill>
          <a:blip r:embed="rId2"/>
          <a:stretch>
            <a:fillRect/>
          </a:stretch>
        </p:blipFill>
        <p:spPr>
          <a:xfrm>
            <a:off x="580858" y="3429000"/>
            <a:ext cx="11029950" cy="2682380"/>
          </a:xfrm>
        </p:spPr>
      </p:pic>
      <p:sp>
        <p:nvSpPr>
          <p:cNvPr id="6" name="Content Placeholder 2">
            <a:extLst>
              <a:ext uri="{FF2B5EF4-FFF2-40B4-BE49-F238E27FC236}">
                <a16:creationId xmlns:a16="http://schemas.microsoft.com/office/drawing/2014/main" id="{E08984FF-B094-AC40-99BA-DA6BDDBD8979}"/>
              </a:ext>
            </a:extLst>
          </p:cNvPr>
          <p:cNvSpPr txBox="1">
            <a:spLocks/>
          </p:cNvSpPr>
          <p:nvPr/>
        </p:nvSpPr>
        <p:spPr>
          <a:xfrm>
            <a:off x="580857" y="1828801"/>
            <a:ext cx="11029615" cy="16002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By displaying the correlation matrix between our variables ( Please check it on the notebook) , I’ve decided to predict Cannabis consumption with the following features : </a:t>
            </a:r>
          </a:p>
          <a:p>
            <a:r>
              <a:rPr lang="en-FR" dirty="0"/>
              <a:t>I’ve also split my dataset into a test set and a training set with Scikit Learn.</a:t>
            </a:r>
          </a:p>
          <a:p>
            <a:pPr marL="0" indent="0">
              <a:buNone/>
            </a:pPr>
            <a:endParaRPr lang="en-FR" dirty="0"/>
          </a:p>
        </p:txBody>
      </p:sp>
    </p:spTree>
    <p:extLst>
      <p:ext uri="{BB962C8B-B14F-4D97-AF65-F5344CB8AC3E}">
        <p14:creationId xmlns:p14="http://schemas.microsoft.com/office/powerpoint/2010/main" val="302223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2272-A0C0-0D4B-B9D1-5D4622AE58F6}"/>
              </a:ext>
            </a:extLst>
          </p:cNvPr>
          <p:cNvSpPr>
            <a:spLocks noGrp="1"/>
          </p:cNvSpPr>
          <p:nvPr>
            <p:ph type="title"/>
          </p:nvPr>
        </p:nvSpPr>
        <p:spPr/>
        <p:txBody>
          <a:bodyPr/>
          <a:lstStyle/>
          <a:p>
            <a:r>
              <a:rPr lang="en-FR" dirty="0"/>
              <a:t>Machine Learning : KNN</a:t>
            </a:r>
          </a:p>
        </p:txBody>
      </p:sp>
      <p:sp>
        <p:nvSpPr>
          <p:cNvPr id="3" name="Content Placeholder 2">
            <a:extLst>
              <a:ext uri="{FF2B5EF4-FFF2-40B4-BE49-F238E27FC236}">
                <a16:creationId xmlns:a16="http://schemas.microsoft.com/office/drawing/2014/main" id="{98136215-E190-1B4E-A426-F8374BCB0C9F}"/>
              </a:ext>
            </a:extLst>
          </p:cNvPr>
          <p:cNvSpPr>
            <a:spLocks noGrp="1"/>
          </p:cNvSpPr>
          <p:nvPr>
            <p:ph idx="1"/>
          </p:nvPr>
        </p:nvSpPr>
        <p:spPr>
          <a:xfrm>
            <a:off x="581192" y="2180496"/>
            <a:ext cx="11029615" cy="782837"/>
          </a:xfrm>
        </p:spPr>
        <p:txBody>
          <a:bodyPr/>
          <a:lstStyle/>
          <a:p>
            <a:r>
              <a:rPr lang="en-FR" dirty="0"/>
              <a:t>Firstly I’ve tried to predict the 6 classes for the target Cannabis , to see what it can lead to. </a:t>
            </a:r>
          </a:p>
        </p:txBody>
      </p:sp>
      <p:pic>
        <p:nvPicPr>
          <p:cNvPr id="5" name="Picture 4" descr="Text, letter&#10;&#10;Description automatically generated">
            <a:extLst>
              <a:ext uri="{FF2B5EF4-FFF2-40B4-BE49-F238E27FC236}">
                <a16:creationId xmlns:a16="http://schemas.microsoft.com/office/drawing/2014/main" id="{61F6731C-B87A-FC43-B74F-821684F450A0}"/>
              </a:ext>
            </a:extLst>
          </p:cNvPr>
          <p:cNvPicPr>
            <a:picLocks noChangeAspect="1"/>
          </p:cNvPicPr>
          <p:nvPr/>
        </p:nvPicPr>
        <p:blipFill>
          <a:blip r:embed="rId2"/>
          <a:stretch>
            <a:fillRect/>
          </a:stretch>
        </p:blipFill>
        <p:spPr>
          <a:xfrm>
            <a:off x="0" y="3427873"/>
            <a:ext cx="12192000" cy="1946715"/>
          </a:xfrm>
          <a:prstGeom prst="rect">
            <a:avLst/>
          </a:prstGeom>
        </p:spPr>
      </p:pic>
      <p:sp>
        <p:nvSpPr>
          <p:cNvPr id="7" name="Content Placeholder 2">
            <a:extLst>
              <a:ext uri="{FF2B5EF4-FFF2-40B4-BE49-F238E27FC236}">
                <a16:creationId xmlns:a16="http://schemas.microsoft.com/office/drawing/2014/main" id="{0B7EF787-D81B-DB4C-B29C-25B83DE8B7E6}"/>
              </a:ext>
            </a:extLst>
          </p:cNvPr>
          <p:cNvSpPr txBox="1">
            <a:spLocks/>
          </p:cNvSpPr>
          <p:nvPr/>
        </p:nvSpPr>
        <p:spPr>
          <a:xfrm rot="10800000" flipV="1">
            <a:off x="581192" y="5556250"/>
            <a:ext cx="10188407" cy="75988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As you can see the prediction is really bad. </a:t>
            </a:r>
          </a:p>
        </p:txBody>
      </p:sp>
    </p:spTree>
    <p:extLst>
      <p:ext uri="{BB962C8B-B14F-4D97-AF65-F5344CB8AC3E}">
        <p14:creationId xmlns:p14="http://schemas.microsoft.com/office/powerpoint/2010/main" val="152493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415C-4169-E14B-9073-B73A1850674E}"/>
              </a:ext>
            </a:extLst>
          </p:cNvPr>
          <p:cNvSpPr>
            <a:spLocks noGrp="1"/>
          </p:cNvSpPr>
          <p:nvPr>
            <p:ph type="title"/>
          </p:nvPr>
        </p:nvSpPr>
        <p:spPr>
          <a:xfrm>
            <a:off x="581193" y="729658"/>
            <a:ext cx="11029616" cy="988332"/>
          </a:xfrm>
        </p:spPr>
        <p:txBody>
          <a:bodyPr anchor="b">
            <a:normAutofit/>
          </a:bodyPr>
          <a:lstStyle/>
          <a:p>
            <a:r>
              <a:rPr lang="en-FR" dirty="0"/>
              <a:t>Machine Learning : KNN</a:t>
            </a:r>
          </a:p>
        </p:txBody>
      </p:sp>
      <p:sp>
        <p:nvSpPr>
          <p:cNvPr id="10" name="Content Placeholder 2">
            <a:extLst>
              <a:ext uri="{FF2B5EF4-FFF2-40B4-BE49-F238E27FC236}">
                <a16:creationId xmlns:a16="http://schemas.microsoft.com/office/drawing/2014/main" id="{D85A3E99-954B-4EBC-AD76-ACE0793D5CC9}"/>
              </a:ext>
            </a:extLst>
          </p:cNvPr>
          <p:cNvSpPr>
            <a:spLocks noGrp="1"/>
          </p:cNvSpPr>
          <p:nvPr>
            <p:ph sz="half" idx="1"/>
          </p:nvPr>
        </p:nvSpPr>
        <p:spPr>
          <a:xfrm>
            <a:off x="581193" y="2228003"/>
            <a:ext cx="3732600" cy="3633047"/>
          </a:xfrm>
        </p:spPr>
        <p:txBody>
          <a:bodyPr/>
          <a:lstStyle/>
          <a:p>
            <a:r>
              <a:rPr lang="en-US" dirty="0"/>
              <a:t>I’ve tried to optimize it with finding the best number of neighbors and to see the impact on the accuracy. </a:t>
            </a:r>
          </a:p>
          <a:p>
            <a:endParaRPr lang="en-US" dirty="0"/>
          </a:p>
          <a:p>
            <a:r>
              <a:rPr lang="en-US" dirty="0"/>
              <a:t>It seems it’s not this path we had to follow to obtain good predictions.</a:t>
            </a:r>
          </a:p>
        </p:txBody>
      </p:sp>
      <p:pic>
        <p:nvPicPr>
          <p:cNvPr id="5" name="Content Placeholder 4" descr="Graphical user interface, text, application&#10;&#10;Description automatically generated">
            <a:extLst>
              <a:ext uri="{FF2B5EF4-FFF2-40B4-BE49-F238E27FC236}">
                <a16:creationId xmlns:a16="http://schemas.microsoft.com/office/drawing/2014/main" id="{02DB7C45-0A0F-DC4E-91C8-BBAA379A8B63}"/>
              </a:ext>
            </a:extLst>
          </p:cNvPr>
          <p:cNvPicPr>
            <a:picLocks noGrp="1" noChangeAspect="1"/>
          </p:cNvPicPr>
          <p:nvPr>
            <p:ph sz="half" idx="2"/>
          </p:nvPr>
        </p:nvPicPr>
        <p:blipFill>
          <a:blip r:embed="rId2"/>
          <a:stretch>
            <a:fillRect/>
          </a:stretch>
        </p:blipFill>
        <p:spPr>
          <a:xfrm>
            <a:off x="4313793" y="2236470"/>
            <a:ext cx="7607274" cy="3787520"/>
          </a:xfrm>
          <a:noFill/>
        </p:spPr>
      </p:pic>
    </p:spTree>
    <p:extLst>
      <p:ext uri="{BB962C8B-B14F-4D97-AF65-F5344CB8AC3E}">
        <p14:creationId xmlns:p14="http://schemas.microsoft.com/office/powerpoint/2010/main" val="4194587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9277-E2F2-8E45-BF28-B9AC75F3AF29}"/>
              </a:ext>
            </a:extLst>
          </p:cNvPr>
          <p:cNvSpPr>
            <a:spLocks noGrp="1"/>
          </p:cNvSpPr>
          <p:nvPr>
            <p:ph type="title"/>
          </p:nvPr>
        </p:nvSpPr>
        <p:spPr>
          <a:xfrm>
            <a:off x="581192" y="702156"/>
            <a:ext cx="11029616" cy="1013800"/>
          </a:xfrm>
        </p:spPr>
        <p:txBody>
          <a:bodyPr anchor="b">
            <a:normAutofit/>
          </a:bodyPr>
          <a:lstStyle/>
          <a:p>
            <a:r>
              <a:rPr lang="en-FR" dirty="0"/>
              <a:t>Machine Learning </a:t>
            </a:r>
          </a:p>
        </p:txBody>
      </p:sp>
      <p:sp>
        <p:nvSpPr>
          <p:cNvPr id="6" name="Content Placeholder 2">
            <a:extLst>
              <a:ext uri="{FF2B5EF4-FFF2-40B4-BE49-F238E27FC236}">
                <a16:creationId xmlns:a16="http://schemas.microsoft.com/office/drawing/2014/main" id="{CEA38D55-219C-2445-AF34-88C356CF41C9}"/>
              </a:ext>
            </a:extLst>
          </p:cNvPr>
          <p:cNvSpPr txBox="1">
            <a:spLocks/>
          </p:cNvSpPr>
          <p:nvPr/>
        </p:nvSpPr>
        <p:spPr>
          <a:xfrm>
            <a:off x="581192" y="1840993"/>
            <a:ext cx="11029615" cy="1338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So it leads me to create a new target : User_Canna. If a person has ever taken this drug one time, he will be categorized as an User. If not he’ll be a Not User.</a:t>
            </a:r>
          </a:p>
        </p:txBody>
      </p:sp>
      <p:pic>
        <p:nvPicPr>
          <p:cNvPr id="10" name="Content Placeholder 9" descr="Graphical user interface, text, application, email&#10;&#10;Description automatically generated">
            <a:extLst>
              <a:ext uri="{FF2B5EF4-FFF2-40B4-BE49-F238E27FC236}">
                <a16:creationId xmlns:a16="http://schemas.microsoft.com/office/drawing/2014/main" id="{5AC8EDD7-C77B-9846-A3ED-91B6B858C031}"/>
              </a:ext>
            </a:extLst>
          </p:cNvPr>
          <p:cNvPicPr>
            <a:picLocks noGrp="1" noChangeAspect="1"/>
          </p:cNvPicPr>
          <p:nvPr>
            <p:ph idx="1"/>
          </p:nvPr>
        </p:nvPicPr>
        <p:blipFill>
          <a:blip r:embed="rId2"/>
          <a:stretch>
            <a:fillRect/>
          </a:stretch>
        </p:blipFill>
        <p:spPr>
          <a:xfrm>
            <a:off x="580857" y="3429000"/>
            <a:ext cx="11029950" cy="2814266"/>
          </a:xfrm>
        </p:spPr>
      </p:pic>
    </p:spTree>
    <p:extLst>
      <p:ext uri="{BB962C8B-B14F-4D97-AF65-F5344CB8AC3E}">
        <p14:creationId xmlns:p14="http://schemas.microsoft.com/office/powerpoint/2010/main" val="190535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7CCA-A0C1-E741-A84A-33EB2F806516}"/>
              </a:ext>
            </a:extLst>
          </p:cNvPr>
          <p:cNvSpPr>
            <a:spLocks noGrp="1"/>
          </p:cNvSpPr>
          <p:nvPr>
            <p:ph type="title"/>
          </p:nvPr>
        </p:nvSpPr>
        <p:spPr/>
        <p:txBody>
          <a:bodyPr/>
          <a:lstStyle/>
          <a:p>
            <a:r>
              <a:rPr lang="en-FR" dirty="0"/>
              <a:t>Machine Learning</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3E6C4E6C-2DB4-2E42-9A7C-195BDA6AAC37}"/>
              </a:ext>
            </a:extLst>
          </p:cNvPr>
          <p:cNvPicPr>
            <a:picLocks noGrp="1" noChangeAspect="1"/>
          </p:cNvPicPr>
          <p:nvPr>
            <p:ph idx="1"/>
          </p:nvPr>
        </p:nvPicPr>
        <p:blipFill>
          <a:blip r:embed="rId2"/>
          <a:stretch>
            <a:fillRect/>
          </a:stretch>
        </p:blipFill>
        <p:spPr>
          <a:xfrm>
            <a:off x="580858" y="3298624"/>
            <a:ext cx="11029950" cy="2857220"/>
          </a:xfrm>
        </p:spPr>
      </p:pic>
      <p:sp>
        <p:nvSpPr>
          <p:cNvPr id="7" name="Content Placeholder 2">
            <a:extLst>
              <a:ext uri="{FF2B5EF4-FFF2-40B4-BE49-F238E27FC236}">
                <a16:creationId xmlns:a16="http://schemas.microsoft.com/office/drawing/2014/main" id="{8181A0D8-5502-F149-A9C4-C5D47AE96F82}"/>
              </a:ext>
            </a:extLst>
          </p:cNvPr>
          <p:cNvSpPr txBox="1">
            <a:spLocks/>
          </p:cNvSpPr>
          <p:nvPr/>
        </p:nvSpPr>
        <p:spPr>
          <a:xfrm>
            <a:off x="581192" y="1840993"/>
            <a:ext cx="11029615" cy="1338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I decided to scale the features too and </a:t>
            </a:r>
            <a:r>
              <a:rPr lang="en-GB" dirty="0"/>
              <a:t>I</a:t>
            </a:r>
            <a:r>
              <a:rPr lang="en-FR" dirty="0"/>
              <a:t> split again my dataset with my new target and my scaled features :  </a:t>
            </a:r>
          </a:p>
        </p:txBody>
      </p:sp>
    </p:spTree>
    <p:extLst>
      <p:ext uri="{BB962C8B-B14F-4D97-AF65-F5344CB8AC3E}">
        <p14:creationId xmlns:p14="http://schemas.microsoft.com/office/powerpoint/2010/main" val="2139872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512A-C8AD-C84F-9DCA-0B491800FFCC}"/>
              </a:ext>
            </a:extLst>
          </p:cNvPr>
          <p:cNvSpPr>
            <a:spLocks noGrp="1"/>
          </p:cNvSpPr>
          <p:nvPr>
            <p:ph type="title"/>
          </p:nvPr>
        </p:nvSpPr>
        <p:spPr/>
        <p:txBody>
          <a:bodyPr/>
          <a:lstStyle/>
          <a:p>
            <a:r>
              <a:rPr lang="en-FR" dirty="0"/>
              <a:t>Machine Learning : The models</a:t>
            </a:r>
          </a:p>
        </p:txBody>
      </p:sp>
      <p:pic>
        <p:nvPicPr>
          <p:cNvPr id="5" name="Content Placeholder 4" descr="Text&#10;&#10;Description automatically generated">
            <a:extLst>
              <a:ext uri="{FF2B5EF4-FFF2-40B4-BE49-F238E27FC236}">
                <a16:creationId xmlns:a16="http://schemas.microsoft.com/office/drawing/2014/main" id="{EA6D4D12-BCC2-974E-AD31-64F90BF7F2DB}"/>
              </a:ext>
            </a:extLst>
          </p:cNvPr>
          <p:cNvPicPr>
            <a:picLocks noGrp="1" noChangeAspect="1"/>
          </p:cNvPicPr>
          <p:nvPr>
            <p:ph idx="1"/>
          </p:nvPr>
        </p:nvPicPr>
        <p:blipFill>
          <a:blip r:embed="rId2"/>
          <a:stretch>
            <a:fillRect/>
          </a:stretch>
        </p:blipFill>
        <p:spPr>
          <a:xfrm>
            <a:off x="593044" y="2778041"/>
            <a:ext cx="5815828" cy="1316421"/>
          </a:xfrm>
        </p:spPr>
      </p:pic>
      <p:pic>
        <p:nvPicPr>
          <p:cNvPr id="11" name="Picture 10">
            <a:extLst>
              <a:ext uri="{FF2B5EF4-FFF2-40B4-BE49-F238E27FC236}">
                <a16:creationId xmlns:a16="http://schemas.microsoft.com/office/drawing/2014/main" id="{A9CFC6C7-9E07-7E4B-9BDD-1DD77F163C4D}"/>
              </a:ext>
            </a:extLst>
          </p:cNvPr>
          <p:cNvPicPr>
            <a:picLocks noChangeAspect="1"/>
          </p:cNvPicPr>
          <p:nvPr/>
        </p:nvPicPr>
        <p:blipFill>
          <a:blip r:embed="rId3"/>
          <a:stretch>
            <a:fillRect/>
          </a:stretch>
        </p:blipFill>
        <p:spPr>
          <a:xfrm>
            <a:off x="6840690" y="2778041"/>
            <a:ext cx="5074541" cy="1297562"/>
          </a:xfrm>
          <a:prstGeom prst="rect">
            <a:avLst/>
          </a:prstGeom>
        </p:spPr>
      </p:pic>
      <p:pic>
        <p:nvPicPr>
          <p:cNvPr id="13" name="Picture 12">
            <a:extLst>
              <a:ext uri="{FF2B5EF4-FFF2-40B4-BE49-F238E27FC236}">
                <a16:creationId xmlns:a16="http://schemas.microsoft.com/office/drawing/2014/main" id="{B6984121-1205-894F-B29D-42DED7E692E9}"/>
              </a:ext>
            </a:extLst>
          </p:cNvPr>
          <p:cNvPicPr>
            <a:picLocks noChangeAspect="1"/>
          </p:cNvPicPr>
          <p:nvPr/>
        </p:nvPicPr>
        <p:blipFill>
          <a:blip r:embed="rId4"/>
          <a:stretch>
            <a:fillRect/>
          </a:stretch>
        </p:blipFill>
        <p:spPr>
          <a:xfrm>
            <a:off x="593044" y="4393023"/>
            <a:ext cx="5977224" cy="1245603"/>
          </a:xfrm>
          <a:prstGeom prst="rect">
            <a:avLst/>
          </a:prstGeom>
        </p:spPr>
      </p:pic>
      <p:pic>
        <p:nvPicPr>
          <p:cNvPr id="17" name="Picture 16" descr="Text, letter&#10;&#10;Description automatically generated">
            <a:extLst>
              <a:ext uri="{FF2B5EF4-FFF2-40B4-BE49-F238E27FC236}">
                <a16:creationId xmlns:a16="http://schemas.microsoft.com/office/drawing/2014/main" id="{D6533C82-59B5-5243-B5BC-018326D02D26}"/>
              </a:ext>
            </a:extLst>
          </p:cNvPr>
          <p:cNvPicPr>
            <a:picLocks noChangeAspect="1"/>
          </p:cNvPicPr>
          <p:nvPr/>
        </p:nvPicPr>
        <p:blipFill>
          <a:blip r:embed="rId5"/>
          <a:stretch>
            <a:fillRect/>
          </a:stretch>
        </p:blipFill>
        <p:spPr>
          <a:xfrm>
            <a:off x="6840690" y="4408802"/>
            <a:ext cx="5074540" cy="1030543"/>
          </a:xfrm>
          <a:prstGeom prst="rect">
            <a:avLst/>
          </a:prstGeom>
        </p:spPr>
      </p:pic>
      <p:sp>
        <p:nvSpPr>
          <p:cNvPr id="18" name="Content Placeholder 2">
            <a:extLst>
              <a:ext uri="{FF2B5EF4-FFF2-40B4-BE49-F238E27FC236}">
                <a16:creationId xmlns:a16="http://schemas.microsoft.com/office/drawing/2014/main" id="{DCA42B33-FF0E-BF47-82E5-94712F387C48}"/>
              </a:ext>
            </a:extLst>
          </p:cNvPr>
          <p:cNvSpPr txBox="1">
            <a:spLocks/>
          </p:cNvSpPr>
          <p:nvPr/>
        </p:nvSpPr>
        <p:spPr>
          <a:xfrm>
            <a:off x="581192" y="1840993"/>
            <a:ext cx="11029615" cy="93704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So </a:t>
            </a:r>
            <a:r>
              <a:rPr lang="fr-FR" dirty="0" err="1"/>
              <a:t>here</a:t>
            </a:r>
            <a:r>
              <a:rPr lang="fr-FR" dirty="0"/>
              <a:t> are the 4 model I chose: KNN , </a:t>
            </a:r>
            <a:r>
              <a:rPr lang="fr-FR" dirty="0" err="1"/>
              <a:t>Logistic</a:t>
            </a:r>
            <a:r>
              <a:rPr lang="fr-FR" dirty="0"/>
              <a:t> </a:t>
            </a:r>
            <a:r>
              <a:rPr lang="fr-FR" dirty="0" err="1"/>
              <a:t>Regression</a:t>
            </a:r>
            <a:r>
              <a:rPr lang="fr-FR" dirty="0"/>
              <a:t>, Gradient </a:t>
            </a:r>
            <a:r>
              <a:rPr lang="fr-FR" dirty="0" err="1"/>
              <a:t>Boosting</a:t>
            </a:r>
            <a:r>
              <a:rPr lang="fr-FR" dirty="0"/>
              <a:t> and </a:t>
            </a:r>
            <a:r>
              <a:rPr lang="fr-FR" dirty="0" err="1"/>
              <a:t>Random</a:t>
            </a:r>
            <a:r>
              <a:rPr lang="fr-FR" dirty="0"/>
              <a:t> Forest</a:t>
            </a:r>
            <a:endParaRPr lang="en-FR" dirty="0"/>
          </a:p>
        </p:txBody>
      </p:sp>
      <p:sp>
        <p:nvSpPr>
          <p:cNvPr id="19" name="Rectangle 18">
            <a:extLst>
              <a:ext uri="{FF2B5EF4-FFF2-40B4-BE49-F238E27FC236}">
                <a16:creationId xmlns:a16="http://schemas.microsoft.com/office/drawing/2014/main" id="{B4F86306-0B64-EA47-B414-079BB8694997}"/>
              </a:ext>
            </a:extLst>
          </p:cNvPr>
          <p:cNvSpPr/>
          <p:nvPr/>
        </p:nvSpPr>
        <p:spPr>
          <a:xfrm>
            <a:off x="593044" y="3816097"/>
            <a:ext cx="3442508" cy="2595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R" dirty="0"/>
          </a:p>
        </p:txBody>
      </p:sp>
      <p:sp>
        <p:nvSpPr>
          <p:cNvPr id="21" name="Rectangle 20">
            <a:extLst>
              <a:ext uri="{FF2B5EF4-FFF2-40B4-BE49-F238E27FC236}">
                <a16:creationId xmlns:a16="http://schemas.microsoft.com/office/drawing/2014/main" id="{4F4CCA62-BD9E-BB44-A2CE-7DB603EF9E71}"/>
              </a:ext>
            </a:extLst>
          </p:cNvPr>
          <p:cNvSpPr/>
          <p:nvPr/>
        </p:nvSpPr>
        <p:spPr>
          <a:xfrm>
            <a:off x="6570268" y="3812692"/>
            <a:ext cx="3442508" cy="2595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R" dirty="0"/>
          </a:p>
        </p:txBody>
      </p:sp>
      <p:sp>
        <p:nvSpPr>
          <p:cNvPr id="22" name="Rectangle 21">
            <a:extLst>
              <a:ext uri="{FF2B5EF4-FFF2-40B4-BE49-F238E27FC236}">
                <a16:creationId xmlns:a16="http://schemas.microsoft.com/office/drawing/2014/main" id="{CDD98B12-ECB9-434D-975E-D9E1AB2C7E78}"/>
              </a:ext>
            </a:extLst>
          </p:cNvPr>
          <p:cNvSpPr/>
          <p:nvPr/>
        </p:nvSpPr>
        <p:spPr>
          <a:xfrm>
            <a:off x="677616" y="5379120"/>
            <a:ext cx="3442508" cy="2595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R" dirty="0"/>
          </a:p>
        </p:txBody>
      </p:sp>
      <p:sp>
        <p:nvSpPr>
          <p:cNvPr id="23" name="Rectangle 22">
            <a:extLst>
              <a:ext uri="{FF2B5EF4-FFF2-40B4-BE49-F238E27FC236}">
                <a16:creationId xmlns:a16="http://schemas.microsoft.com/office/drawing/2014/main" id="{718B2C4B-47C4-0E4E-8DC7-F4713B880AC1}"/>
              </a:ext>
            </a:extLst>
          </p:cNvPr>
          <p:cNvSpPr/>
          <p:nvPr/>
        </p:nvSpPr>
        <p:spPr>
          <a:xfrm>
            <a:off x="6840690" y="5274498"/>
            <a:ext cx="3442508" cy="2595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R" dirty="0"/>
          </a:p>
        </p:txBody>
      </p:sp>
    </p:spTree>
    <p:extLst>
      <p:ext uri="{BB962C8B-B14F-4D97-AF65-F5344CB8AC3E}">
        <p14:creationId xmlns:p14="http://schemas.microsoft.com/office/powerpoint/2010/main" val="1115806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EEB803-75E4-4848-9F16-7FAC9775BF7B}"/>
              </a:ext>
            </a:extLst>
          </p:cNvPr>
          <p:cNvSpPr>
            <a:spLocks noGrp="1"/>
          </p:cNvSpPr>
          <p:nvPr>
            <p:ph type="title"/>
          </p:nvPr>
        </p:nvSpPr>
        <p:spPr>
          <a:xfrm>
            <a:off x="581192" y="702156"/>
            <a:ext cx="11029616" cy="1013800"/>
          </a:xfrm>
        </p:spPr>
        <p:txBody>
          <a:bodyPr anchor="b">
            <a:normAutofit/>
          </a:bodyPr>
          <a:lstStyle/>
          <a:p>
            <a:r>
              <a:rPr lang="en-US" dirty="0"/>
              <a:t>Machine Learning : Comparing the models </a:t>
            </a:r>
          </a:p>
        </p:txBody>
      </p:sp>
      <p:pic>
        <p:nvPicPr>
          <p:cNvPr id="5" name="Picture 4">
            <a:extLst>
              <a:ext uri="{FF2B5EF4-FFF2-40B4-BE49-F238E27FC236}">
                <a16:creationId xmlns:a16="http://schemas.microsoft.com/office/drawing/2014/main" id="{48515E66-30C0-3649-87EA-E16AAFBCAF02}"/>
              </a:ext>
            </a:extLst>
          </p:cNvPr>
          <p:cNvPicPr>
            <a:picLocks noChangeAspect="1"/>
          </p:cNvPicPr>
          <p:nvPr/>
        </p:nvPicPr>
        <p:blipFill>
          <a:blip r:embed="rId2"/>
          <a:stretch>
            <a:fillRect/>
          </a:stretch>
        </p:blipFill>
        <p:spPr>
          <a:xfrm>
            <a:off x="581192" y="2888194"/>
            <a:ext cx="11029615" cy="3143440"/>
          </a:xfrm>
          <a:prstGeom prst="rect">
            <a:avLst/>
          </a:prstGeom>
          <a:noFill/>
        </p:spPr>
      </p:pic>
      <p:sp>
        <p:nvSpPr>
          <p:cNvPr id="7" name="Content Placeholder 2">
            <a:extLst>
              <a:ext uri="{FF2B5EF4-FFF2-40B4-BE49-F238E27FC236}">
                <a16:creationId xmlns:a16="http://schemas.microsoft.com/office/drawing/2014/main" id="{7D8F8A1A-72C4-C44E-916B-08CA9B3E5EC8}"/>
              </a:ext>
            </a:extLst>
          </p:cNvPr>
          <p:cNvSpPr txBox="1">
            <a:spLocks/>
          </p:cNvSpPr>
          <p:nvPr/>
        </p:nvSpPr>
        <p:spPr>
          <a:xfrm>
            <a:off x="581192" y="1840993"/>
            <a:ext cx="11029615" cy="93704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err="1"/>
              <a:t>We</a:t>
            </a:r>
            <a:r>
              <a:rPr lang="fr-FR" dirty="0"/>
              <a:t> </a:t>
            </a:r>
            <a:r>
              <a:rPr lang="fr-FR" dirty="0" err="1"/>
              <a:t>can</a:t>
            </a:r>
            <a:r>
              <a:rPr lang="fr-FR" dirty="0"/>
              <a:t> </a:t>
            </a:r>
            <a:r>
              <a:rPr lang="fr-FR" dirty="0" err="1"/>
              <a:t>see</a:t>
            </a:r>
            <a:r>
              <a:rPr lang="fr-FR" dirty="0"/>
              <a:t> the performances of the four </a:t>
            </a:r>
            <a:r>
              <a:rPr lang="fr-FR" dirty="0" err="1"/>
              <a:t>previous</a:t>
            </a:r>
            <a:r>
              <a:rPr lang="fr-FR" dirty="0"/>
              <a:t> </a:t>
            </a:r>
            <a:r>
              <a:rPr lang="fr-FR" dirty="0" err="1"/>
              <a:t>models</a:t>
            </a:r>
            <a:r>
              <a:rPr lang="fr-FR" dirty="0"/>
              <a:t> </a:t>
            </a:r>
            <a:r>
              <a:rPr lang="fr-FR" dirty="0" err="1"/>
              <a:t>applied</a:t>
            </a:r>
            <a:r>
              <a:rPr lang="fr-FR" dirty="0"/>
              <a:t> on </a:t>
            </a:r>
            <a:r>
              <a:rPr lang="fr-FR" dirty="0" err="1"/>
              <a:t>our</a:t>
            </a:r>
            <a:r>
              <a:rPr lang="fr-FR" dirty="0"/>
              <a:t> </a:t>
            </a:r>
            <a:r>
              <a:rPr lang="fr-FR" dirty="0" err="1"/>
              <a:t>dataset</a:t>
            </a:r>
            <a:r>
              <a:rPr lang="fr-FR" dirty="0"/>
              <a:t>.</a:t>
            </a:r>
          </a:p>
          <a:p>
            <a:r>
              <a:rPr lang="fr-FR" dirty="0" err="1"/>
              <a:t>Random</a:t>
            </a:r>
            <a:r>
              <a:rPr lang="fr-FR" dirty="0"/>
              <a:t> Forrest </a:t>
            </a:r>
            <a:r>
              <a:rPr lang="fr-FR" dirty="0" err="1"/>
              <a:t>seems</a:t>
            </a:r>
            <a:r>
              <a:rPr lang="fr-FR" dirty="0"/>
              <a:t> to </a:t>
            </a:r>
            <a:r>
              <a:rPr lang="fr-FR" dirty="0" err="1"/>
              <a:t>be</a:t>
            </a:r>
            <a:r>
              <a:rPr lang="fr-FR" dirty="0"/>
              <a:t> the </a:t>
            </a:r>
            <a:r>
              <a:rPr lang="fr-FR" dirty="0" err="1"/>
              <a:t>most</a:t>
            </a:r>
            <a:r>
              <a:rPr lang="fr-FR" dirty="0"/>
              <a:t> efficient </a:t>
            </a:r>
            <a:r>
              <a:rPr lang="fr-FR" dirty="0" err="1"/>
              <a:t>here</a:t>
            </a:r>
            <a:r>
              <a:rPr lang="fr-FR" dirty="0"/>
              <a:t>.</a:t>
            </a:r>
            <a:endParaRPr lang="en-FR" dirty="0"/>
          </a:p>
        </p:txBody>
      </p:sp>
    </p:spTree>
    <p:extLst>
      <p:ext uri="{BB962C8B-B14F-4D97-AF65-F5344CB8AC3E}">
        <p14:creationId xmlns:p14="http://schemas.microsoft.com/office/powerpoint/2010/main" val="1257140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D361-13AB-4D48-AAC2-197901491607}"/>
              </a:ext>
            </a:extLst>
          </p:cNvPr>
          <p:cNvSpPr>
            <a:spLocks noGrp="1"/>
          </p:cNvSpPr>
          <p:nvPr>
            <p:ph type="title"/>
          </p:nvPr>
        </p:nvSpPr>
        <p:spPr>
          <a:xfrm>
            <a:off x="581193" y="729658"/>
            <a:ext cx="11029616" cy="988332"/>
          </a:xfrm>
        </p:spPr>
        <p:txBody>
          <a:bodyPr anchor="b">
            <a:normAutofit/>
          </a:bodyPr>
          <a:lstStyle/>
          <a:p>
            <a:r>
              <a:rPr lang="en-US" dirty="0"/>
              <a:t>Machine Learning : Random Forest </a:t>
            </a:r>
            <a:endParaRPr lang="en-FR" dirty="0"/>
          </a:p>
        </p:txBody>
      </p:sp>
      <p:sp>
        <p:nvSpPr>
          <p:cNvPr id="3" name="Content Placeholder 2">
            <a:extLst>
              <a:ext uri="{FF2B5EF4-FFF2-40B4-BE49-F238E27FC236}">
                <a16:creationId xmlns:a16="http://schemas.microsoft.com/office/drawing/2014/main" id="{6F5BEA03-96EB-554F-B278-A2D0BB734C66}"/>
              </a:ext>
            </a:extLst>
          </p:cNvPr>
          <p:cNvSpPr>
            <a:spLocks noGrp="1"/>
          </p:cNvSpPr>
          <p:nvPr>
            <p:ph sz="half" idx="1"/>
          </p:nvPr>
        </p:nvSpPr>
        <p:spPr>
          <a:xfrm>
            <a:off x="581193" y="2228003"/>
            <a:ext cx="5422390" cy="3633047"/>
          </a:xfrm>
        </p:spPr>
        <p:txBody>
          <a:bodyPr anchor="ctr">
            <a:normAutofit/>
          </a:bodyPr>
          <a:lstStyle/>
          <a:p>
            <a:r>
              <a:rPr lang="en-FR" dirty="0"/>
              <a:t>Here is my confusion matrix for the Random Forest model</a:t>
            </a:r>
          </a:p>
          <a:p>
            <a:endParaRPr lang="en-FR" dirty="0"/>
          </a:p>
          <a:p>
            <a:pPr marL="0" indent="0">
              <a:buNone/>
            </a:pPr>
            <a:endParaRPr lang="en-FR" dirty="0"/>
          </a:p>
          <a:p>
            <a:r>
              <a:rPr lang="en-FR" dirty="0"/>
              <a:t>We can see that user are well predicted.</a:t>
            </a:r>
          </a:p>
        </p:txBody>
      </p:sp>
      <p:pic>
        <p:nvPicPr>
          <p:cNvPr id="4" name="Picture 3">
            <a:extLst>
              <a:ext uri="{FF2B5EF4-FFF2-40B4-BE49-F238E27FC236}">
                <a16:creationId xmlns:a16="http://schemas.microsoft.com/office/drawing/2014/main" id="{81250177-9BAE-B846-AC5A-0D2A2F147EB7}"/>
              </a:ext>
            </a:extLst>
          </p:cNvPr>
          <p:cNvPicPr>
            <a:picLocks noChangeAspect="1"/>
          </p:cNvPicPr>
          <p:nvPr/>
        </p:nvPicPr>
        <p:blipFill>
          <a:blip r:embed="rId2"/>
          <a:stretch>
            <a:fillRect/>
          </a:stretch>
        </p:blipFill>
        <p:spPr>
          <a:xfrm>
            <a:off x="6019090" y="2015067"/>
            <a:ext cx="5838196" cy="4113275"/>
          </a:xfrm>
          <a:prstGeom prst="rect">
            <a:avLst/>
          </a:prstGeom>
          <a:noFill/>
        </p:spPr>
      </p:pic>
    </p:spTree>
    <p:extLst>
      <p:ext uri="{BB962C8B-B14F-4D97-AF65-F5344CB8AC3E}">
        <p14:creationId xmlns:p14="http://schemas.microsoft.com/office/powerpoint/2010/main" val="662919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1640-9058-8146-A9BC-B742E1C80C4B}"/>
              </a:ext>
            </a:extLst>
          </p:cNvPr>
          <p:cNvSpPr>
            <a:spLocks noGrp="1"/>
          </p:cNvSpPr>
          <p:nvPr>
            <p:ph type="title"/>
          </p:nvPr>
        </p:nvSpPr>
        <p:spPr/>
        <p:txBody>
          <a:bodyPr/>
          <a:lstStyle/>
          <a:p>
            <a:r>
              <a:rPr lang="en-FR" dirty="0"/>
              <a:t>Machine Learning : Improving Random Forest </a:t>
            </a:r>
          </a:p>
        </p:txBody>
      </p:sp>
      <p:sp>
        <p:nvSpPr>
          <p:cNvPr id="3" name="Content Placeholder 2">
            <a:extLst>
              <a:ext uri="{FF2B5EF4-FFF2-40B4-BE49-F238E27FC236}">
                <a16:creationId xmlns:a16="http://schemas.microsoft.com/office/drawing/2014/main" id="{EE2EED0E-23E3-8C47-AA8D-554B8651467C}"/>
              </a:ext>
            </a:extLst>
          </p:cNvPr>
          <p:cNvSpPr>
            <a:spLocks noGrp="1"/>
          </p:cNvSpPr>
          <p:nvPr>
            <p:ph idx="1"/>
          </p:nvPr>
        </p:nvSpPr>
        <p:spPr>
          <a:xfrm>
            <a:off x="581192" y="1877081"/>
            <a:ext cx="11029615" cy="1551920"/>
          </a:xfrm>
        </p:spPr>
        <p:txBody>
          <a:bodyPr/>
          <a:lstStyle/>
          <a:p>
            <a:r>
              <a:rPr lang="en-GB" dirty="0"/>
              <a:t>T</a:t>
            </a:r>
            <a:r>
              <a:rPr lang="en-FR" dirty="0"/>
              <a:t>o improve my model </a:t>
            </a:r>
            <a:r>
              <a:rPr lang="en-GB" dirty="0"/>
              <a:t>I</a:t>
            </a:r>
            <a:r>
              <a:rPr lang="en-FR" dirty="0"/>
              <a:t> think of using a grid search in order to tune the hyperparameters to have a better accuracy and precision.</a:t>
            </a:r>
          </a:p>
        </p:txBody>
      </p:sp>
      <p:pic>
        <p:nvPicPr>
          <p:cNvPr id="6" name="Picture 5" descr="Graphical user interface, text, application&#10;&#10;Description automatically generated">
            <a:extLst>
              <a:ext uri="{FF2B5EF4-FFF2-40B4-BE49-F238E27FC236}">
                <a16:creationId xmlns:a16="http://schemas.microsoft.com/office/drawing/2014/main" id="{69CA92A5-EFDB-3348-BCA2-EBE014615E58}"/>
              </a:ext>
            </a:extLst>
          </p:cNvPr>
          <p:cNvPicPr>
            <a:picLocks noChangeAspect="1"/>
          </p:cNvPicPr>
          <p:nvPr/>
        </p:nvPicPr>
        <p:blipFill>
          <a:blip r:embed="rId2"/>
          <a:stretch>
            <a:fillRect/>
          </a:stretch>
        </p:blipFill>
        <p:spPr>
          <a:xfrm>
            <a:off x="581190" y="3429000"/>
            <a:ext cx="11029615" cy="2242595"/>
          </a:xfrm>
          <a:prstGeom prst="rect">
            <a:avLst/>
          </a:prstGeom>
        </p:spPr>
      </p:pic>
    </p:spTree>
    <p:extLst>
      <p:ext uri="{BB962C8B-B14F-4D97-AF65-F5344CB8AC3E}">
        <p14:creationId xmlns:p14="http://schemas.microsoft.com/office/powerpoint/2010/main" val="124605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C7C8-3854-E34D-BDC0-D18FFE809134}"/>
              </a:ext>
            </a:extLst>
          </p:cNvPr>
          <p:cNvSpPr>
            <a:spLocks noGrp="1"/>
          </p:cNvSpPr>
          <p:nvPr>
            <p:ph type="title"/>
          </p:nvPr>
        </p:nvSpPr>
        <p:spPr>
          <a:xfrm>
            <a:off x="581193" y="729658"/>
            <a:ext cx="11029616" cy="988332"/>
          </a:xfrm>
        </p:spPr>
        <p:txBody>
          <a:bodyPr anchor="b">
            <a:normAutofit/>
          </a:bodyPr>
          <a:lstStyle/>
          <a:p>
            <a:r>
              <a:rPr lang="en-FR" dirty="0"/>
              <a:t>The Dataset</a:t>
            </a:r>
          </a:p>
        </p:txBody>
      </p:sp>
      <p:pic>
        <p:nvPicPr>
          <p:cNvPr id="5" name="Content Placeholder 4" descr="Table&#10;&#10;Description automatically generated">
            <a:extLst>
              <a:ext uri="{FF2B5EF4-FFF2-40B4-BE49-F238E27FC236}">
                <a16:creationId xmlns:a16="http://schemas.microsoft.com/office/drawing/2014/main" id="{7369F6FA-B2BE-4F44-8EC2-B5EF9B0EE342}"/>
              </a:ext>
            </a:extLst>
          </p:cNvPr>
          <p:cNvPicPr>
            <a:picLocks noGrp="1" noChangeAspect="1"/>
          </p:cNvPicPr>
          <p:nvPr>
            <p:ph sz="half" idx="2"/>
          </p:nvPr>
        </p:nvPicPr>
        <p:blipFill>
          <a:blip r:embed="rId2"/>
          <a:stretch>
            <a:fillRect/>
          </a:stretch>
        </p:blipFill>
        <p:spPr>
          <a:xfrm>
            <a:off x="5639777" y="2228003"/>
            <a:ext cx="6128906" cy="2574140"/>
          </a:xfrm>
          <a:noFill/>
        </p:spPr>
      </p:pic>
      <p:pic>
        <p:nvPicPr>
          <p:cNvPr id="7" name="Picture 6" descr="Text&#10;&#10;Description automatically generated">
            <a:extLst>
              <a:ext uri="{FF2B5EF4-FFF2-40B4-BE49-F238E27FC236}">
                <a16:creationId xmlns:a16="http://schemas.microsoft.com/office/drawing/2014/main" id="{FBFF44E2-80C3-634A-B64A-BA038E0BAA1B}"/>
              </a:ext>
            </a:extLst>
          </p:cNvPr>
          <p:cNvPicPr>
            <a:picLocks noChangeAspect="1"/>
          </p:cNvPicPr>
          <p:nvPr/>
        </p:nvPicPr>
        <p:blipFill>
          <a:blip r:embed="rId3"/>
          <a:stretch>
            <a:fillRect/>
          </a:stretch>
        </p:blipFill>
        <p:spPr>
          <a:xfrm>
            <a:off x="5639777" y="4802143"/>
            <a:ext cx="6128906" cy="1440998"/>
          </a:xfrm>
          <a:prstGeom prst="rect">
            <a:avLst/>
          </a:prstGeom>
        </p:spPr>
      </p:pic>
      <p:sp>
        <p:nvSpPr>
          <p:cNvPr id="13" name="Content Placeholder 2">
            <a:extLst>
              <a:ext uri="{FF2B5EF4-FFF2-40B4-BE49-F238E27FC236}">
                <a16:creationId xmlns:a16="http://schemas.microsoft.com/office/drawing/2014/main" id="{6BA238EF-A266-5B4D-853D-2A75EB1B0B3F}"/>
              </a:ext>
            </a:extLst>
          </p:cNvPr>
          <p:cNvSpPr>
            <a:spLocks noGrp="1"/>
          </p:cNvSpPr>
          <p:nvPr>
            <p:ph sz="half" idx="1"/>
          </p:nvPr>
        </p:nvSpPr>
        <p:spPr>
          <a:xfrm>
            <a:off x="581193" y="2610094"/>
            <a:ext cx="5058584" cy="3633047"/>
          </a:xfrm>
        </p:spPr>
        <p:txBody>
          <a:bodyPr/>
          <a:lstStyle/>
          <a:p>
            <a:pPr marL="0" indent="0">
              <a:buNone/>
            </a:pPr>
            <a:endParaRPr lang="en-US" dirty="0"/>
          </a:p>
          <a:p>
            <a:r>
              <a:rPr lang="en-US" dirty="0"/>
              <a:t> By using </a:t>
            </a:r>
            <a:r>
              <a:rPr lang="en-US" dirty="0" err="1"/>
              <a:t>read_csv</a:t>
            </a:r>
            <a:r>
              <a:rPr lang="en-US" dirty="0"/>
              <a:t> method from Pandas package, I’ve been able to load the dataset and to have a quick look on it.</a:t>
            </a:r>
          </a:p>
          <a:p>
            <a:pPr marL="0" indent="0">
              <a:buNone/>
            </a:pPr>
            <a:endParaRPr lang="en-US" dirty="0"/>
          </a:p>
          <a:p>
            <a:pPr marL="0" indent="0">
              <a:buNone/>
            </a:pPr>
            <a:endParaRPr lang="en-US" dirty="0"/>
          </a:p>
          <a:p>
            <a:r>
              <a:rPr lang="en-US" dirty="0"/>
              <a:t>Here we also have its shape and a view on the columns.</a:t>
            </a:r>
          </a:p>
          <a:p>
            <a:endParaRPr lang="en-US" dirty="0"/>
          </a:p>
          <a:p>
            <a:pPr marL="0" indent="0">
              <a:buNone/>
            </a:pPr>
            <a:endParaRPr lang="en-US" dirty="0"/>
          </a:p>
        </p:txBody>
      </p:sp>
    </p:spTree>
    <p:extLst>
      <p:ext uri="{BB962C8B-B14F-4D97-AF65-F5344CB8AC3E}">
        <p14:creationId xmlns:p14="http://schemas.microsoft.com/office/powerpoint/2010/main" val="3546417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CA4F056-DECA-4FC7-BDFD-5835A2099973}"/>
              </a:ext>
            </a:extLst>
          </p:cNvPr>
          <p:cNvSpPr>
            <a:spLocks noGrp="1"/>
          </p:cNvSpPr>
          <p:nvPr>
            <p:ph type="title"/>
          </p:nvPr>
        </p:nvSpPr>
        <p:spPr>
          <a:xfrm>
            <a:off x="581193" y="729658"/>
            <a:ext cx="11029616" cy="988332"/>
          </a:xfrm>
        </p:spPr>
        <p:txBody>
          <a:bodyPr/>
          <a:lstStyle/>
          <a:p>
            <a:r>
              <a:rPr lang="en-FR" dirty="0"/>
              <a:t>Machine Learning : Improving Random Forest </a:t>
            </a:r>
            <a:endParaRPr lang="en-US" dirty="0"/>
          </a:p>
        </p:txBody>
      </p:sp>
      <p:sp>
        <p:nvSpPr>
          <p:cNvPr id="12" name="Content Placeholder 2">
            <a:extLst>
              <a:ext uri="{FF2B5EF4-FFF2-40B4-BE49-F238E27FC236}">
                <a16:creationId xmlns:a16="http://schemas.microsoft.com/office/drawing/2014/main" id="{7D1E8121-8324-4672-A3EB-17BEEC3A693D}"/>
              </a:ext>
            </a:extLst>
          </p:cNvPr>
          <p:cNvSpPr>
            <a:spLocks noGrp="1"/>
          </p:cNvSpPr>
          <p:nvPr>
            <p:ph sz="half" idx="1"/>
          </p:nvPr>
        </p:nvSpPr>
        <p:spPr>
          <a:xfrm>
            <a:off x="581193" y="2228003"/>
            <a:ext cx="5422390" cy="3633047"/>
          </a:xfrm>
        </p:spPr>
        <p:txBody>
          <a:bodyPr/>
          <a:lstStyle/>
          <a:p>
            <a:r>
              <a:rPr lang="en-US" dirty="0"/>
              <a:t>Here are the best hyperparameters for the Random Forest :</a:t>
            </a:r>
          </a:p>
          <a:p>
            <a:pPr marL="0" indent="0">
              <a:buNone/>
            </a:pPr>
            <a:endParaRPr lang="en-US" dirty="0"/>
          </a:p>
          <a:p>
            <a:r>
              <a:rPr lang="en-GB" dirty="0"/>
              <a:t>Best estimator: </a:t>
            </a:r>
          </a:p>
          <a:p>
            <a:pPr marL="0" indent="0">
              <a:buNone/>
            </a:pPr>
            <a:r>
              <a:rPr lang="en-GB" dirty="0"/>
              <a:t>	</a:t>
            </a:r>
            <a:r>
              <a:rPr lang="en-GB" dirty="0" err="1"/>
              <a:t>RandomForestClassifier</a:t>
            </a:r>
            <a:r>
              <a:rPr lang="en-GB" dirty="0"/>
              <a:t>(criterion='entropy’, 	</a:t>
            </a:r>
            <a:r>
              <a:rPr lang="en-GB" dirty="0" err="1"/>
              <a:t>max_depth</a:t>
            </a:r>
            <a:r>
              <a:rPr lang="en-GB" dirty="0"/>
              <a:t>=11, </a:t>
            </a:r>
            <a:r>
              <a:rPr lang="en-GB" dirty="0" err="1"/>
              <a:t>max_features</a:t>
            </a:r>
            <a:r>
              <a:rPr lang="en-GB" dirty="0"/>
              <a:t>='sqrt’, 	</a:t>
            </a:r>
            <a:r>
              <a:rPr lang="en-GB" dirty="0" err="1"/>
              <a:t>oob_score</a:t>
            </a:r>
            <a:r>
              <a:rPr lang="en-GB" dirty="0"/>
              <a:t>=True)</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5E3E2C2A-ED2B-874E-BFCC-4E7FCB4E5084}"/>
              </a:ext>
            </a:extLst>
          </p:cNvPr>
          <p:cNvPicPr>
            <a:picLocks noGrp="1" noChangeAspect="1"/>
          </p:cNvPicPr>
          <p:nvPr>
            <p:ph sz="half" idx="2"/>
          </p:nvPr>
        </p:nvPicPr>
        <p:blipFill>
          <a:blip r:embed="rId2"/>
          <a:stretch>
            <a:fillRect/>
          </a:stretch>
        </p:blipFill>
        <p:spPr>
          <a:xfrm>
            <a:off x="6188420" y="1909463"/>
            <a:ext cx="5546380" cy="4367774"/>
          </a:xfrm>
          <a:noFill/>
        </p:spPr>
      </p:pic>
    </p:spTree>
    <p:extLst>
      <p:ext uri="{BB962C8B-B14F-4D97-AF65-F5344CB8AC3E}">
        <p14:creationId xmlns:p14="http://schemas.microsoft.com/office/powerpoint/2010/main" val="199844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05F9-3876-7945-8335-039EE0630F87}"/>
              </a:ext>
            </a:extLst>
          </p:cNvPr>
          <p:cNvSpPr>
            <a:spLocks noGrp="1"/>
          </p:cNvSpPr>
          <p:nvPr>
            <p:ph type="title"/>
          </p:nvPr>
        </p:nvSpPr>
        <p:spPr>
          <a:xfrm>
            <a:off x="581192" y="702156"/>
            <a:ext cx="11029616" cy="1013800"/>
          </a:xfrm>
        </p:spPr>
        <p:txBody>
          <a:bodyPr anchor="b">
            <a:normAutofit/>
          </a:bodyPr>
          <a:lstStyle/>
          <a:p>
            <a:r>
              <a:rPr lang="en-FR" dirty="0"/>
              <a:t>Machine Learning : Improving Random Forest </a:t>
            </a:r>
          </a:p>
        </p:txBody>
      </p:sp>
      <p:pic>
        <p:nvPicPr>
          <p:cNvPr id="6" name="Picture 5">
            <a:extLst>
              <a:ext uri="{FF2B5EF4-FFF2-40B4-BE49-F238E27FC236}">
                <a16:creationId xmlns:a16="http://schemas.microsoft.com/office/drawing/2014/main" id="{F87AB912-EE55-D54F-BAFF-268C1B2A642B}"/>
              </a:ext>
            </a:extLst>
          </p:cNvPr>
          <p:cNvPicPr>
            <a:picLocks noChangeAspect="1"/>
          </p:cNvPicPr>
          <p:nvPr/>
        </p:nvPicPr>
        <p:blipFill>
          <a:blip r:embed="rId2"/>
          <a:stretch>
            <a:fillRect/>
          </a:stretch>
        </p:blipFill>
        <p:spPr>
          <a:xfrm>
            <a:off x="581193" y="2953137"/>
            <a:ext cx="11029615" cy="3143440"/>
          </a:xfrm>
          <a:prstGeom prst="rect">
            <a:avLst/>
          </a:prstGeom>
          <a:noFill/>
        </p:spPr>
      </p:pic>
      <p:sp>
        <p:nvSpPr>
          <p:cNvPr id="7" name="Content Placeholder 2">
            <a:extLst>
              <a:ext uri="{FF2B5EF4-FFF2-40B4-BE49-F238E27FC236}">
                <a16:creationId xmlns:a16="http://schemas.microsoft.com/office/drawing/2014/main" id="{D7B04D37-B7A5-6E41-80D5-01969DA1EAC3}"/>
              </a:ext>
            </a:extLst>
          </p:cNvPr>
          <p:cNvSpPr>
            <a:spLocks noGrp="1"/>
          </p:cNvSpPr>
          <p:nvPr>
            <p:ph idx="1"/>
          </p:nvPr>
        </p:nvSpPr>
        <p:spPr>
          <a:xfrm>
            <a:off x="581192" y="1877081"/>
            <a:ext cx="11029615" cy="1013800"/>
          </a:xfrm>
        </p:spPr>
        <p:txBody>
          <a:bodyPr/>
          <a:lstStyle/>
          <a:p>
            <a:r>
              <a:rPr lang="fr-FR" dirty="0"/>
              <a:t>Comparaison </a:t>
            </a:r>
            <a:r>
              <a:rPr lang="fr-FR" dirty="0" err="1"/>
              <a:t>between</a:t>
            </a:r>
            <a:r>
              <a:rPr lang="fr-FR" dirty="0"/>
              <a:t> the </a:t>
            </a:r>
            <a:r>
              <a:rPr lang="fr-FR" dirty="0" err="1"/>
              <a:t>two</a:t>
            </a:r>
            <a:r>
              <a:rPr lang="fr-FR" dirty="0"/>
              <a:t> </a:t>
            </a:r>
            <a:r>
              <a:rPr lang="fr-FR" dirty="0" err="1"/>
              <a:t>models</a:t>
            </a:r>
            <a:r>
              <a:rPr lang="fr-FR" dirty="0"/>
              <a:t> of </a:t>
            </a:r>
            <a:r>
              <a:rPr lang="fr-FR" dirty="0" err="1"/>
              <a:t>Random</a:t>
            </a:r>
            <a:r>
              <a:rPr lang="fr-FR" dirty="0"/>
              <a:t> Forest. </a:t>
            </a:r>
            <a:r>
              <a:rPr lang="fr-FR" dirty="0" err="1"/>
              <a:t>We</a:t>
            </a:r>
            <a:r>
              <a:rPr lang="fr-FR" dirty="0"/>
              <a:t> </a:t>
            </a:r>
            <a:r>
              <a:rPr lang="fr-FR" dirty="0" err="1"/>
              <a:t>can</a:t>
            </a:r>
            <a:r>
              <a:rPr lang="fr-FR" dirty="0"/>
              <a:t> </a:t>
            </a:r>
            <a:r>
              <a:rPr lang="fr-FR" dirty="0" err="1"/>
              <a:t>see</a:t>
            </a:r>
            <a:r>
              <a:rPr lang="fr-FR" dirty="0"/>
              <a:t> </a:t>
            </a:r>
            <a:r>
              <a:rPr lang="fr-FR" dirty="0" err="1"/>
              <a:t>there’s</a:t>
            </a:r>
            <a:r>
              <a:rPr lang="fr-FR" dirty="0"/>
              <a:t> a </a:t>
            </a:r>
            <a:r>
              <a:rPr lang="fr-FR" dirty="0" err="1"/>
              <a:t>little</a:t>
            </a:r>
            <a:r>
              <a:rPr lang="fr-FR" dirty="0"/>
              <a:t> </a:t>
            </a:r>
            <a:r>
              <a:rPr lang="fr-FR" dirty="0" err="1"/>
              <a:t>improvment</a:t>
            </a:r>
            <a:r>
              <a:rPr lang="fr-FR" dirty="0"/>
              <a:t> </a:t>
            </a:r>
            <a:r>
              <a:rPr lang="fr-FR" dirty="0" err="1"/>
              <a:t>after</a:t>
            </a:r>
            <a:r>
              <a:rPr lang="fr-FR" dirty="0"/>
              <a:t> </a:t>
            </a:r>
            <a:r>
              <a:rPr lang="fr-FR" dirty="0" err="1"/>
              <a:t>using</a:t>
            </a:r>
            <a:r>
              <a:rPr lang="fr-FR" dirty="0"/>
              <a:t> a </a:t>
            </a:r>
            <a:r>
              <a:rPr lang="fr-FR" dirty="0" err="1"/>
              <a:t>grid</a:t>
            </a:r>
            <a:r>
              <a:rPr lang="fr-FR" dirty="0"/>
              <a:t> </a:t>
            </a:r>
            <a:r>
              <a:rPr lang="fr-FR" dirty="0" err="1"/>
              <a:t>search</a:t>
            </a:r>
            <a:r>
              <a:rPr lang="fr-FR" dirty="0"/>
              <a:t> : </a:t>
            </a:r>
            <a:endParaRPr lang="en-FR" dirty="0"/>
          </a:p>
        </p:txBody>
      </p:sp>
    </p:spTree>
    <p:extLst>
      <p:ext uri="{BB962C8B-B14F-4D97-AF65-F5344CB8AC3E}">
        <p14:creationId xmlns:p14="http://schemas.microsoft.com/office/powerpoint/2010/main" val="426395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486F-009A-1C4D-B584-650D08DFF35C}"/>
              </a:ext>
            </a:extLst>
          </p:cNvPr>
          <p:cNvSpPr>
            <a:spLocks noGrp="1"/>
          </p:cNvSpPr>
          <p:nvPr>
            <p:ph type="title"/>
          </p:nvPr>
        </p:nvSpPr>
        <p:spPr/>
        <p:txBody>
          <a:bodyPr/>
          <a:lstStyle/>
          <a:p>
            <a:r>
              <a:rPr lang="en-FR" dirty="0"/>
              <a:t>The Flask API</a:t>
            </a:r>
          </a:p>
        </p:txBody>
      </p:sp>
      <p:sp>
        <p:nvSpPr>
          <p:cNvPr id="3" name="Content Placeholder 2">
            <a:extLst>
              <a:ext uri="{FF2B5EF4-FFF2-40B4-BE49-F238E27FC236}">
                <a16:creationId xmlns:a16="http://schemas.microsoft.com/office/drawing/2014/main" id="{6FF23FD6-69CF-5D4C-9D8A-E22FB5DFCC61}"/>
              </a:ext>
            </a:extLst>
          </p:cNvPr>
          <p:cNvSpPr>
            <a:spLocks noGrp="1"/>
          </p:cNvSpPr>
          <p:nvPr>
            <p:ph idx="1"/>
          </p:nvPr>
        </p:nvSpPr>
        <p:spPr/>
        <p:txBody>
          <a:bodyPr/>
          <a:lstStyle/>
          <a:p>
            <a:r>
              <a:rPr lang="en-FR" dirty="0"/>
              <a:t>To deploy my previous Machine Learning, I decided to work on F</a:t>
            </a:r>
            <a:r>
              <a:rPr lang="en-GB" dirty="0"/>
              <a:t>l</a:t>
            </a:r>
            <a:r>
              <a:rPr lang="en-FR" dirty="0"/>
              <a:t>ask to build an API. </a:t>
            </a:r>
          </a:p>
          <a:p>
            <a:endParaRPr lang="en-FR" dirty="0"/>
          </a:p>
          <a:p>
            <a:r>
              <a:rPr lang="en-FR" dirty="0"/>
              <a:t>5 files are needed to allow it to work :  the main python code (app.py), requirement.txt in which we have all the package dependencies needed to run app.py and 3 html files used to render templates. </a:t>
            </a:r>
          </a:p>
        </p:txBody>
      </p:sp>
    </p:spTree>
    <p:extLst>
      <p:ext uri="{BB962C8B-B14F-4D97-AF65-F5344CB8AC3E}">
        <p14:creationId xmlns:p14="http://schemas.microsoft.com/office/powerpoint/2010/main" val="3212670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D470642-0BFE-4DB4-8874-AA1CA4F76771}"/>
              </a:ext>
            </a:extLst>
          </p:cNvPr>
          <p:cNvSpPr>
            <a:spLocks noGrp="1"/>
          </p:cNvSpPr>
          <p:nvPr>
            <p:ph type="title"/>
          </p:nvPr>
        </p:nvSpPr>
        <p:spPr>
          <a:xfrm>
            <a:off x="581193" y="729658"/>
            <a:ext cx="11029616" cy="988332"/>
          </a:xfrm>
        </p:spPr>
        <p:txBody>
          <a:bodyPr/>
          <a:lstStyle/>
          <a:p>
            <a:r>
              <a:rPr lang="en-FR" dirty="0"/>
              <a:t>The Flask API</a:t>
            </a:r>
            <a:endParaRPr lang="en-US" dirty="0"/>
          </a:p>
        </p:txBody>
      </p:sp>
      <p:sp>
        <p:nvSpPr>
          <p:cNvPr id="12" name="Content Placeholder 2">
            <a:extLst>
              <a:ext uri="{FF2B5EF4-FFF2-40B4-BE49-F238E27FC236}">
                <a16:creationId xmlns:a16="http://schemas.microsoft.com/office/drawing/2014/main" id="{7CEE2953-AAA1-4316-A42B-FA9DCC5BFB44}"/>
              </a:ext>
            </a:extLst>
          </p:cNvPr>
          <p:cNvSpPr>
            <a:spLocks noGrp="1"/>
          </p:cNvSpPr>
          <p:nvPr>
            <p:ph sz="half" idx="1"/>
          </p:nvPr>
        </p:nvSpPr>
        <p:spPr>
          <a:xfrm>
            <a:off x="581193" y="2228003"/>
            <a:ext cx="5422390" cy="3633047"/>
          </a:xfrm>
        </p:spPr>
        <p:txBody>
          <a:bodyPr/>
          <a:lstStyle/>
          <a:p>
            <a:r>
              <a:rPr lang="en-US" dirty="0"/>
              <a:t>Here are to modules required to deploy our API. </a:t>
            </a:r>
          </a:p>
          <a:p>
            <a:r>
              <a:rPr lang="en-US" dirty="0"/>
              <a:t>Flask module will allow us to build our API, use the templates we defined and to set the route to access the different responses we want to give to the user.</a:t>
            </a:r>
          </a:p>
          <a:p>
            <a:r>
              <a:rPr lang="en-US" dirty="0"/>
              <a:t>Bootstrap gives us templates we can </a:t>
            </a:r>
            <a:r>
              <a:rPr lang="en-US" dirty="0" err="1"/>
              <a:t>heritate</a:t>
            </a:r>
            <a:r>
              <a:rPr lang="en-US" dirty="0"/>
              <a:t> and modify to custom our displays.</a:t>
            </a:r>
          </a:p>
          <a:p>
            <a:r>
              <a:rPr lang="en-US" dirty="0"/>
              <a:t>WTF forms bring the tools to fill forms in order to make our predictions with the given </a:t>
            </a:r>
            <a:r>
              <a:rPr lang="en-US" dirty="0" err="1"/>
              <a:t>datas</a:t>
            </a:r>
            <a:r>
              <a:rPr lang="en-US" dirty="0"/>
              <a:t>.</a:t>
            </a:r>
          </a:p>
          <a:p>
            <a:r>
              <a:rPr lang="en-US" dirty="0" err="1"/>
              <a:t>Joblib</a:t>
            </a:r>
            <a:r>
              <a:rPr lang="en-US" dirty="0"/>
              <a:t>, Pandas and </a:t>
            </a:r>
            <a:r>
              <a:rPr lang="en-US" dirty="0" err="1"/>
              <a:t>ScikitLearn</a:t>
            </a:r>
            <a:r>
              <a:rPr lang="en-US" dirty="0"/>
              <a:t> are useful to get the prediction by using our previous ML model.</a:t>
            </a:r>
          </a:p>
        </p:txBody>
      </p:sp>
      <p:pic>
        <p:nvPicPr>
          <p:cNvPr id="5" name="Content Placeholder 4" descr="Text&#10;&#10;Description automatically generated">
            <a:extLst>
              <a:ext uri="{FF2B5EF4-FFF2-40B4-BE49-F238E27FC236}">
                <a16:creationId xmlns:a16="http://schemas.microsoft.com/office/drawing/2014/main" id="{A36F6956-8BC0-594C-9061-A3F515C1E098}"/>
              </a:ext>
            </a:extLst>
          </p:cNvPr>
          <p:cNvPicPr>
            <a:picLocks noGrp="1" noChangeAspect="1"/>
          </p:cNvPicPr>
          <p:nvPr>
            <p:ph sz="half" idx="2"/>
          </p:nvPr>
        </p:nvPicPr>
        <p:blipFill>
          <a:blip r:embed="rId2"/>
          <a:stretch>
            <a:fillRect/>
          </a:stretch>
        </p:blipFill>
        <p:spPr>
          <a:xfrm>
            <a:off x="6188417" y="3265057"/>
            <a:ext cx="5422392" cy="1558938"/>
          </a:xfrm>
          <a:noFill/>
        </p:spPr>
      </p:pic>
    </p:spTree>
    <p:extLst>
      <p:ext uri="{BB962C8B-B14F-4D97-AF65-F5344CB8AC3E}">
        <p14:creationId xmlns:p14="http://schemas.microsoft.com/office/powerpoint/2010/main" val="3307747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A3A1-CDF0-314C-AFF7-43A82CD2CADA}"/>
              </a:ext>
            </a:extLst>
          </p:cNvPr>
          <p:cNvSpPr>
            <a:spLocks noGrp="1"/>
          </p:cNvSpPr>
          <p:nvPr>
            <p:ph type="title"/>
          </p:nvPr>
        </p:nvSpPr>
        <p:spPr>
          <a:xfrm>
            <a:off x="581193" y="729658"/>
            <a:ext cx="11029616" cy="988332"/>
          </a:xfrm>
        </p:spPr>
        <p:txBody>
          <a:bodyPr anchor="b">
            <a:normAutofit/>
          </a:bodyPr>
          <a:lstStyle/>
          <a:p>
            <a:r>
              <a:rPr lang="en-FR" dirty="0"/>
              <a:t>The Flask API</a:t>
            </a:r>
          </a:p>
        </p:txBody>
      </p:sp>
      <p:sp>
        <p:nvSpPr>
          <p:cNvPr id="3" name="Content Placeholder 2">
            <a:extLst>
              <a:ext uri="{FF2B5EF4-FFF2-40B4-BE49-F238E27FC236}">
                <a16:creationId xmlns:a16="http://schemas.microsoft.com/office/drawing/2014/main" id="{1B299729-8BBD-504F-A870-88F8D2FD5BBD}"/>
              </a:ext>
            </a:extLst>
          </p:cNvPr>
          <p:cNvSpPr>
            <a:spLocks noGrp="1"/>
          </p:cNvSpPr>
          <p:nvPr>
            <p:ph sz="half" idx="1"/>
          </p:nvPr>
        </p:nvSpPr>
        <p:spPr>
          <a:xfrm>
            <a:off x="581193" y="2228003"/>
            <a:ext cx="5422390" cy="3633047"/>
          </a:xfrm>
        </p:spPr>
        <p:txBody>
          <a:bodyPr anchor="ctr">
            <a:normAutofit/>
          </a:bodyPr>
          <a:lstStyle/>
          <a:p>
            <a:r>
              <a:rPr lang="en-FR" dirty="0"/>
              <a:t>The 2 routes of our api are here : </a:t>
            </a:r>
          </a:p>
          <a:p>
            <a:endParaRPr lang="en-FR" dirty="0"/>
          </a:p>
          <a:p>
            <a:r>
              <a:rPr lang="en-FR" dirty="0"/>
              <a:t>The base route is the welcome page using our template welcome.</a:t>
            </a:r>
          </a:p>
          <a:p>
            <a:endParaRPr lang="en-FR" dirty="0"/>
          </a:p>
          <a:p>
            <a:r>
              <a:rPr lang="en-FR" dirty="0"/>
              <a:t>The /predict route is used, in the one hand, to fill the form by render the prediction template and asking user for input and, in the other hand, to display the results by render the result template on which we have our model response. </a:t>
            </a:r>
          </a:p>
        </p:txBody>
      </p:sp>
      <p:pic>
        <p:nvPicPr>
          <p:cNvPr id="5" name="Picture 4" descr="Text&#10;&#10;Description automatically generated">
            <a:extLst>
              <a:ext uri="{FF2B5EF4-FFF2-40B4-BE49-F238E27FC236}">
                <a16:creationId xmlns:a16="http://schemas.microsoft.com/office/drawing/2014/main" id="{609CDADF-D439-074E-AB7E-F1F20174D224}"/>
              </a:ext>
            </a:extLst>
          </p:cNvPr>
          <p:cNvPicPr>
            <a:picLocks noChangeAspect="1"/>
          </p:cNvPicPr>
          <p:nvPr/>
        </p:nvPicPr>
        <p:blipFill>
          <a:blip r:embed="rId2"/>
          <a:stretch>
            <a:fillRect/>
          </a:stretch>
        </p:blipFill>
        <p:spPr>
          <a:xfrm>
            <a:off x="6188417" y="2926158"/>
            <a:ext cx="5422392" cy="2236736"/>
          </a:xfrm>
          <a:prstGeom prst="rect">
            <a:avLst/>
          </a:prstGeom>
          <a:noFill/>
        </p:spPr>
      </p:pic>
    </p:spTree>
    <p:extLst>
      <p:ext uri="{BB962C8B-B14F-4D97-AF65-F5344CB8AC3E}">
        <p14:creationId xmlns:p14="http://schemas.microsoft.com/office/powerpoint/2010/main" val="360794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5561-A439-0348-A487-FA216920E0BD}"/>
              </a:ext>
            </a:extLst>
          </p:cNvPr>
          <p:cNvSpPr>
            <a:spLocks noGrp="1"/>
          </p:cNvSpPr>
          <p:nvPr>
            <p:ph type="title"/>
          </p:nvPr>
        </p:nvSpPr>
        <p:spPr/>
        <p:txBody>
          <a:bodyPr/>
          <a:lstStyle/>
          <a:p>
            <a:r>
              <a:rPr lang="en-FR" dirty="0"/>
              <a:t>Conclusion</a:t>
            </a:r>
          </a:p>
        </p:txBody>
      </p:sp>
      <p:sp>
        <p:nvSpPr>
          <p:cNvPr id="3" name="Content Placeholder 2">
            <a:extLst>
              <a:ext uri="{FF2B5EF4-FFF2-40B4-BE49-F238E27FC236}">
                <a16:creationId xmlns:a16="http://schemas.microsoft.com/office/drawing/2014/main" id="{0F965145-ED41-1E47-968A-9DAB97D84DEF}"/>
              </a:ext>
            </a:extLst>
          </p:cNvPr>
          <p:cNvSpPr>
            <a:spLocks noGrp="1"/>
          </p:cNvSpPr>
          <p:nvPr>
            <p:ph sz="half" idx="1"/>
          </p:nvPr>
        </p:nvSpPr>
        <p:spPr>
          <a:xfrm>
            <a:off x="581192" y="2228003"/>
            <a:ext cx="11029615" cy="3633047"/>
          </a:xfrm>
        </p:spPr>
        <p:txBody>
          <a:bodyPr/>
          <a:lstStyle/>
          <a:p>
            <a:r>
              <a:rPr lang="en-FR" dirty="0"/>
              <a:t>This dataset was very interresting to analyze. Predicting the drug consumptions given personnality scores could be a powerful tool to prevent drug addictions </a:t>
            </a:r>
            <a:r>
              <a:rPr lang="en-GB" dirty="0"/>
              <a:t>I</a:t>
            </a:r>
            <a:r>
              <a:rPr lang="en-FR" dirty="0"/>
              <a:t> think. Nevertheless our dataset is just representative for white American or E</a:t>
            </a:r>
            <a:r>
              <a:rPr lang="en-GB" dirty="0"/>
              <a:t>n</a:t>
            </a:r>
            <a:r>
              <a:rPr lang="en-FR" dirty="0"/>
              <a:t>glish people, the population asked isn’t enough contrasted. </a:t>
            </a:r>
          </a:p>
          <a:p>
            <a:endParaRPr lang="en-FR" dirty="0"/>
          </a:p>
          <a:p>
            <a:r>
              <a:rPr lang="en-FR" dirty="0"/>
              <a:t>What could have been further done: I wish I had more time to deploy other ML models for remaining </a:t>
            </a:r>
            <a:r>
              <a:rPr lang="en-FR"/>
              <a:t>drugs and </a:t>
            </a:r>
            <a:r>
              <a:rPr lang="en-FR" dirty="0"/>
              <a:t>optimize the one I’ve created. </a:t>
            </a:r>
          </a:p>
        </p:txBody>
      </p:sp>
    </p:spTree>
    <p:extLst>
      <p:ext uri="{BB962C8B-B14F-4D97-AF65-F5344CB8AC3E}">
        <p14:creationId xmlns:p14="http://schemas.microsoft.com/office/powerpoint/2010/main" val="247775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E1F43DC-EA07-4DED-9A35-C93903121CC0}"/>
              </a:ext>
            </a:extLst>
          </p:cNvPr>
          <p:cNvSpPr>
            <a:spLocks noGrp="1"/>
          </p:cNvSpPr>
          <p:nvPr>
            <p:ph type="title"/>
          </p:nvPr>
        </p:nvSpPr>
        <p:spPr>
          <a:xfrm>
            <a:off x="581193" y="729658"/>
            <a:ext cx="11029616" cy="988332"/>
          </a:xfrm>
        </p:spPr>
        <p:txBody>
          <a:bodyPr/>
          <a:lstStyle/>
          <a:p>
            <a:r>
              <a:rPr lang="en-US" dirty="0"/>
              <a:t>The Dataset</a:t>
            </a:r>
          </a:p>
        </p:txBody>
      </p:sp>
      <p:sp>
        <p:nvSpPr>
          <p:cNvPr id="13" name="Content Placeholder 2">
            <a:extLst>
              <a:ext uri="{FF2B5EF4-FFF2-40B4-BE49-F238E27FC236}">
                <a16:creationId xmlns:a16="http://schemas.microsoft.com/office/drawing/2014/main" id="{1C994BBC-B6EB-4B48-A4E3-71C2BA9FDAA4}"/>
              </a:ext>
            </a:extLst>
          </p:cNvPr>
          <p:cNvSpPr>
            <a:spLocks noGrp="1"/>
          </p:cNvSpPr>
          <p:nvPr>
            <p:ph sz="half" idx="1"/>
          </p:nvPr>
        </p:nvSpPr>
        <p:spPr>
          <a:xfrm>
            <a:off x="581193" y="2228003"/>
            <a:ext cx="5422390" cy="3633047"/>
          </a:xfrm>
        </p:spPr>
        <p:txBody>
          <a:bodyPr/>
          <a:lstStyle/>
          <a:p>
            <a:pPr marL="0" indent="0">
              <a:buNone/>
            </a:pPr>
            <a:endParaRPr lang="en-US" dirty="0"/>
          </a:p>
          <a:p>
            <a:r>
              <a:rPr lang="en-US" dirty="0"/>
              <a:t> To have a better overview on the statistics we can use the method describe :  </a:t>
            </a:r>
          </a:p>
          <a:p>
            <a:pPr marL="0" indent="0">
              <a:buNone/>
            </a:pPr>
            <a:endParaRPr lang="en-US" dirty="0"/>
          </a:p>
        </p:txBody>
      </p:sp>
      <p:pic>
        <p:nvPicPr>
          <p:cNvPr id="6" name="Content Placeholder 5" descr="Table&#10;&#10;Description automatically generated">
            <a:extLst>
              <a:ext uri="{FF2B5EF4-FFF2-40B4-BE49-F238E27FC236}">
                <a16:creationId xmlns:a16="http://schemas.microsoft.com/office/drawing/2014/main" id="{B1729D99-2264-0442-9935-13A204AA92B1}"/>
              </a:ext>
            </a:extLst>
          </p:cNvPr>
          <p:cNvPicPr>
            <a:picLocks noGrp="1" noChangeAspect="1"/>
          </p:cNvPicPr>
          <p:nvPr>
            <p:ph sz="half" idx="2"/>
          </p:nvPr>
        </p:nvPicPr>
        <p:blipFill>
          <a:blip r:embed="rId2"/>
          <a:stretch>
            <a:fillRect/>
          </a:stretch>
        </p:blipFill>
        <p:spPr>
          <a:xfrm>
            <a:off x="6188417" y="3041384"/>
            <a:ext cx="5422392" cy="2006284"/>
          </a:xfrm>
          <a:noFill/>
        </p:spPr>
      </p:pic>
    </p:spTree>
    <p:extLst>
      <p:ext uri="{BB962C8B-B14F-4D97-AF65-F5344CB8AC3E}">
        <p14:creationId xmlns:p14="http://schemas.microsoft.com/office/powerpoint/2010/main" val="304925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F514-FFD5-5B4E-92AF-709ACEB7DC48}"/>
              </a:ext>
            </a:extLst>
          </p:cNvPr>
          <p:cNvSpPr>
            <a:spLocks noGrp="1"/>
          </p:cNvSpPr>
          <p:nvPr>
            <p:ph type="title"/>
          </p:nvPr>
        </p:nvSpPr>
        <p:spPr/>
        <p:txBody>
          <a:bodyPr/>
          <a:lstStyle/>
          <a:p>
            <a:r>
              <a:rPr lang="en-FR" dirty="0"/>
              <a:t>Let’s discuss about the variables</a:t>
            </a:r>
          </a:p>
        </p:txBody>
      </p:sp>
      <p:sp>
        <p:nvSpPr>
          <p:cNvPr id="3" name="Content Placeholder 2">
            <a:extLst>
              <a:ext uri="{FF2B5EF4-FFF2-40B4-BE49-F238E27FC236}">
                <a16:creationId xmlns:a16="http://schemas.microsoft.com/office/drawing/2014/main" id="{B4E7076A-D037-D549-97F5-36584F4622D9}"/>
              </a:ext>
            </a:extLst>
          </p:cNvPr>
          <p:cNvSpPr>
            <a:spLocks noGrp="1"/>
          </p:cNvSpPr>
          <p:nvPr>
            <p:ph sz="half" idx="1"/>
          </p:nvPr>
        </p:nvSpPr>
        <p:spPr/>
        <p:txBody>
          <a:bodyPr/>
          <a:lstStyle/>
          <a:p>
            <a:r>
              <a:rPr lang="en-FR" dirty="0"/>
              <a:t>The 12 first variables are the inputs. A respondent is defined by its age, gender, education level, his current residence country and its ethnicity. </a:t>
            </a:r>
          </a:p>
          <a:p>
            <a:r>
              <a:rPr lang="en-FR" dirty="0"/>
              <a:t>We also have personnality scores : Nscore (</a:t>
            </a:r>
            <a:r>
              <a:rPr lang="en-GB" dirty="0"/>
              <a:t>Neuroticism), </a:t>
            </a:r>
            <a:r>
              <a:rPr lang="en-GB" dirty="0" err="1"/>
              <a:t>Escore</a:t>
            </a:r>
            <a:r>
              <a:rPr lang="en-GB" dirty="0"/>
              <a:t>(Extraversion), </a:t>
            </a:r>
            <a:r>
              <a:rPr lang="en-GB" dirty="0" err="1"/>
              <a:t>Oscore</a:t>
            </a:r>
            <a:r>
              <a:rPr lang="en-GB" dirty="0"/>
              <a:t>(Openness to experience), </a:t>
            </a:r>
            <a:r>
              <a:rPr lang="en-GB" dirty="0" err="1"/>
              <a:t>Ascore</a:t>
            </a:r>
            <a:r>
              <a:rPr lang="en-GB" dirty="0"/>
              <a:t> (Agreeableness), </a:t>
            </a:r>
            <a:r>
              <a:rPr lang="en-GB" dirty="0" err="1"/>
              <a:t>Cscore</a:t>
            </a:r>
            <a:r>
              <a:rPr lang="en-GB" dirty="0"/>
              <a:t>(Conscientiousness), Impulsive(measuring impulsiveness) and SS (sensation seeing).</a:t>
            </a:r>
          </a:p>
          <a:p>
            <a:r>
              <a:rPr lang="en-GB" dirty="0"/>
              <a:t>All the inputs are categorical but can be considered as real valued after quantification.</a:t>
            </a:r>
            <a:endParaRPr lang="en-FR" dirty="0"/>
          </a:p>
        </p:txBody>
      </p:sp>
      <p:sp>
        <p:nvSpPr>
          <p:cNvPr id="4" name="Content Placeholder 3">
            <a:extLst>
              <a:ext uri="{FF2B5EF4-FFF2-40B4-BE49-F238E27FC236}">
                <a16:creationId xmlns:a16="http://schemas.microsoft.com/office/drawing/2014/main" id="{F65A0BC3-AA8A-6545-8017-C31FE8257FE8}"/>
              </a:ext>
            </a:extLst>
          </p:cNvPr>
          <p:cNvSpPr>
            <a:spLocks noGrp="1"/>
          </p:cNvSpPr>
          <p:nvPr>
            <p:ph sz="half" idx="2"/>
          </p:nvPr>
        </p:nvSpPr>
        <p:spPr/>
        <p:txBody>
          <a:bodyPr/>
          <a:lstStyle/>
          <a:p>
            <a:r>
              <a:rPr lang="en-FR" dirty="0"/>
              <a:t>Here are the meanings for the drugs : </a:t>
            </a:r>
          </a:p>
          <a:p>
            <a:pPr marL="0" indent="0">
              <a:buNone/>
            </a:pPr>
            <a:r>
              <a:rPr lang="en-FR" dirty="0"/>
              <a:t>-</a:t>
            </a:r>
            <a:r>
              <a:rPr lang="en-GB" dirty="0"/>
              <a:t>CLO : Never Used </a:t>
            </a:r>
          </a:p>
          <a:p>
            <a:pPr marL="0" indent="0">
              <a:buNone/>
            </a:pPr>
            <a:r>
              <a:rPr lang="en-GB" dirty="0"/>
              <a:t>-CL1 : Used over a Decade Ago </a:t>
            </a:r>
          </a:p>
          <a:p>
            <a:pPr marL="0" indent="0">
              <a:buNone/>
            </a:pPr>
            <a:r>
              <a:rPr lang="en-GB" dirty="0"/>
              <a:t>-CL2 : Used in Last Decade </a:t>
            </a:r>
          </a:p>
          <a:p>
            <a:pPr marL="0" indent="0">
              <a:buNone/>
            </a:pPr>
            <a:r>
              <a:rPr lang="en-GB" dirty="0"/>
              <a:t>-CL3 : Used in Last Year </a:t>
            </a:r>
          </a:p>
          <a:p>
            <a:pPr marL="0" indent="0">
              <a:buNone/>
            </a:pPr>
            <a:r>
              <a:rPr lang="en-GB" dirty="0"/>
              <a:t>-CL4 : Used in Last Month</a:t>
            </a:r>
          </a:p>
          <a:p>
            <a:pPr marL="0" indent="0">
              <a:buNone/>
            </a:pPr>
            <a:r>
              <a:rPr lang="en-GB" dirty="0"/>
              <a:t>-CL5 : Used in Last Week </a:t>
            </a:r>
          </a:p>
          <a:p>
            <a:pPr marL="0" indent="0">
              <a:buNone/>
            </a:pPr>
            <a:r>
              <a:rPr lang="en-GB" dirty="0"/>
              <a:t>-CL6 : Used in Last Day </a:t>
            </a:r>
            <a:endParaRPr lang="en-FR" dirty="0"/>
          </a:p>
        </p:txBody>
      </p:sp>
    </p:spTree>
    <p:extLst>
      <p:ext uri="{BB962C8B-B14F-4D97-AF65-F5344CB8AC3E}">
        <p14:creationId xmlns:p14="http://schemas.microsoft.com/office/powerpoint/2010/main" val="278148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E62-3AF6-3F4A-9A63-46199BFB8757}"/>
              </a:ext>
            </a:extLst>
          </p:cNvPr>
          <p:cNvSpPr>
            <a:spLocks noGrp="1"/>
          </p:cNvSpPr>
          <p:nvPr>
            <p:ph type="title"/>
          </p:nvPr>
        </p:nvSpPr>
        <p:spPr/>
        <p:txBody>
          <a:bodyPr/>
          <a:lstStyle/>
          <a:p>
            <a:r>
              <a:rPr lang="en-FR" dirty="0"/>
              <a:t>Let’s discuss about the variables : meaning</a:t>
            </a:r>
          </a:p>
        </p:txBody>
      </p:sp>
      <p:sp>
        <p:nvSpPr>
          <p:cNvPr id="3" name="Content Placeholder 2">
            <a:extLst>
              <a:ext uri="{FF2B5EF4-FFF2-40B4-BE49-F238E27FC236}">
                <a16:creationId xmlns:a16="http://schemas.microsoft.com/office/drawing/2014/main" id="{194E90A9-B1B4-FD4D-ADF6-367828094E30}"/>
              </a:ext>
            </a:extLst>
          </p:cNvPr>
          <p:cNvSpPr>
            <a:spLocks noGrp="1"/>
          </p:cNvSpPr>
          <p:nvPr>
            <p:ph sz="half" idx="1"/>
          </p:nvPr>
        </p:nvSpPr>
        <p:spPr>
          <a:xfrm>
            <a:off x="2885481" y="2325285"/>
            <a:ext cx="3393399" cy="3633047"/>
          </a:xfrm>
        </p:spPr>
        <p:txBody>
          <a:bodyPr>
            <a:normAutofit/>
          </a:bodyPr>
          <a:lstStyle/>
          <a:p>
            <a:r>
              <a:rPr lang="en-GB" u="sng" dirty="0"/>
              <a:t>Age</a:t>
            </a:r>
            <a:r>
              <a:rPr lang="en-GB" dirty="0"/>
              <a:t> : Age </a:t>
            </a:r>
            <a:r>
              <a:rPr lang="en-GB" dirty="0" err="1"/>
              <a:t>categrory</a:t>
            </a:r>
            <a:r>
              <a:rPr lang="en-GB" dirty="0"/>
              <a:t> of the of </a:t>
            </a:r>
            <a:r>
              <a:rPr lang="en-GB" dirty="0" err="1"/>
              <a:t>paticipants</a:t>
            </a:r>
            <a:r>
              <a:rPr lang="en-GB" dirty="0"/>
              <a:t>:</a:t>
            </a:r>
          </a:p>
          <a:p>
            <a:pPr marL="0" indent="0">
              <a:buNone/>
            </a:pPr>
            <a:r>
              <a:rPr lang="en-GB" dirty="0"/>
              <a:t>	- -0.95197 18-24 </a:t>
            </a:r>
            <a:r>
              <a:rPr lang="en-GB" dirty="0" err="1"/>
              <a:t>yo</a:t>
            </a:r>
            <a:endParaRPr lang="en-GB" dirty="0"/>
          </a:p>
          <a:p>
            <a:pPr marL="0" indent="0">
              <a:buNone/>
            </a:pPr>
            <a:r>
              <a:rPr lang="en-GB" dirty="0"/>
              <a:t>	- -0.07854 25-34 </a:t>
            </a:r>
            <a:r>
              <a:rPr lang="en-GB" dirty="0" err="1"/>
              <a:t>yo</a:t>
            </a:r>
            <a:endParaRPr lang="en-GB" dirty="0"/>
          </a:p>
          <a:p>
            <a:pPr marL="0" indent="0">
              <a:buNone/>
            </a:pPr>
            <a:r>
              <a:rPr lang="en-GB" dirty="0"/>
              <a:t>	-0.49788 35-44 </a:t>
            </a:r>
            <a:r>
              <a:rPr lang="en-GB" dirty="0" err="1"/>
              <a:t>yo</a:t>
            </a:r>
            <a:endParaRPr lang="en-GB" dirty="0"/>
          </a:p>
          <a:p>
            <a:pPr marL="0" indent="0">
              <a:buNone/>
            </a:pPr>
            <a:r>
              <a:rPr lang="en-GB" dirty="0"/>
              <a:t>	-1.09449 45-54 </a:t>
            </a:r>
            <a:r>
              <a:rPr lang="en-GB" dirty="0" err="1"/>
              <a:t>yo</a:t>
            </a:r>
            <a:endParaRPr lang="en-GB" dirty="0"/>
          </a:p>
          <a:p>
            <a:pPr marL="0" indent="0">
              <a:buNone/>
            </a:pPr>
            <a:r>
              <a:rPr lang="en-GB" dirty="0"/>
              <a:t>	-1.82213 55-64 </a:t>
            </a:r>
            <a:r>
              <a:rPr lang="en-GB" dirty="0" err="1"/>
              <a:t>yo</a:t>
            </a:r>
            <a:endParaRPr lang="en-GB" dirty="0"/>
          </a:p>
          <a:p>
            <a:pPr marL="0" indent="0">
              <a:buNone/>
            </a:pPr>
            <a:r>
              <a:rPr lang="en-GB" dirty="0"/>
              <a:t>	-2.59171 65+ </a:t>
            </a:r>
            <a:r>
              <a:rPr lang="en-GB" dirty="0" err="1"/>
              <a:t>yo</a:t>
            </a:r>
            <a:endParaRPr lang="en-GB" dirty="0"/>
          </a:p>
          <a:p>
            <a:pPr marL="0" indent="0">
              <a:buNone/>
            </a:pPr>
            <a:endParaRPr lang="en-GB" dirty="0"/>
          </a:p>
        </p:txBody>
      </p:sp>
      <p:sp>
        <p:nvSpPr>
          <p:cNvPr id="5" name="Content Placeholder 2">
            <a:extLst>
              <a:ext uri="{FF2B5EF4-FFF2-40B4-BE49-F238E27FC236}">
                <a16:creationId xmlns:a16="http://schemas.microsoft.com/office/drawing/2014/main" id="{A869CBBE-AA47-CD42-8627-8B708B6F3E1B}"/>
              </a:ext>
            </a:extLst>
          </p:cNvPr>
          <p:cNvSpPr txBox="1">
            <a:spLocks/>
          </p:cNvSpPr>
          <p:nvPr/>
        </p:nvSpPr>
        <p:spPr>
          <a:xfrm>
            <a:off x="6278880" y="2301154"/>
            <a:ext cx="5331927" cy="3633047"/>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u="sng" dirty="0" err="1"/>
              <a:t>Eduaction</a:t>
            </a:r>
            <a:r>
              <a:rPr lang="en-GB" dirty="0"/>
              <a:t> : Level of education : </a:t>
            </a:r>
          </a:p>
          <a:p>
            <a:pPr marL="0" indent="0">
              <a:buNone/>
            </a:pPr>
            <a:r>
              <a:rPr lang="en-GB" dirty="0"/>
              <a:t>        -2.43591 Left school before 16</a:t>
            </a:r>
          </a:p>
          <a:p>
            <a:pPr marL="0" indent="0">
              <a:buNone/>
            </a:pPr>
            <a:r>
              <a:rPr lang="en-GB" dirty="0"/>
              <a:t>        -1.73790 Left school at 16 years </a:t>
            </a:r>
          </a:p>
          <a:p>
            <a:pPr marL="0" indent="0">
              <a:buNone/>
            </a:pPr>
            <a:r>
              <a:rPr lang="en-GB" dirty="0"/>
              <a:t>        -1.43719 Left school at 17 years </a:t>
            </a:r>
          </a:p>
          <a:p>
            <a:pPr marL="0" indent="0">
              <a:buNone/>
            </a:pPr>
            <a:r>
              <a:rPr lang="en-GB" dirty="0"/>
              <a:t>        -1.22751 Left school at 18 years </a:t>
            </a:r>
          </a:p>
          <a:p>
            <a:pPr marL="0" indent="0">
              <a:buNone/>
            </a:pPr>
            <a:r>
              <a:rPr lang="en-GB" dirty="0"/>
              <a:t>        -0.61113 Some college or university, no certificate or 	 degree</a:t>
            </a:r>
          </a:p>
          <a:p>
            <a:pPr marL="0" indent="0">
              <a:buNone/>
            </a:pPr>
            <a:r>
              <a:rPr lang="en-GB" dirty="0"/>
              <a:t>        -0.05921 Professional certificate/ diploma </a:t>
            </a:r>
          </a:p>
          <a:p>
            <a:pPr marL="0" indent="0">
              <a:buNone/>
            </a:pPr>
            <a:r>
              <a:rPr lang="en-GB" dirty="0"/>
              <a:t>        -0.45468 University degree </a:t>
            </a:r>
          </a:p>
          <a:p>
            <a:pPr marL="0" indent="0">
              <a:buNone/>
            </a:pPr>
            <a:r>
              <a:rPr lang="en-GB" dirty="0"/>
              <a:t>        -1.16365 Masters degree </a:t>
            </a:r>
          </a:p>
          <a:p>
            <a:pPr marL="0" indent="0">
              <a:buNone/>
            </a:pPr>
            <a:r>
              <a:rPr lang="en-GB" dirty="0"/>
              <a:t>        -1.98437 Doctorate degree</a:t>
            </a:r>
            <a:endParaRPr lang="en-FR" dirty="0"/>
          </a:p>
        </p:txBody>
      </p:sp>
      <p:sp>
        <p:nvSpPr>
          <p:cNvPr id="11" name="Content Placeholder 2">
            <a:extLst>
              <a:ext uri="{FF2B5EF4-FFF2-40B4-BE49-F238E27FC236}">
                <a16:creationId xmlns:a16="http://schemas.microsoft.com/office/drawing/2014/main" id="{2C4C5544-F49F-6E45-A596-A3AEAB489A3C}"/>
              </a:ext>
            </a:extLst>
          </p:cNvPr>
          <p:cNvSpPr txBox="1">
            <a:spLocks/>
          </p:cNvSpPr>
          <p:nvPr/>
        </p:nvSpPr>
        <p:spPr>
          <a:xfrm>
            <a:off x="435525" y="2596218"/>
            <a:ext cx="3783544" cy="129709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u="sng" dirty="0"/>
              <a:t>Gender: </a:t>
            </a:r>
          </a:p>
          <a:p>
            <a:pPr marL="0" indent="0">
              <a:buNone/>
            </a:pPr>
            <a:r>
              <a:rPr lang="en-GB" dirty="0"/>
              <a:t>	- 0.48246  Female </a:t>
            </a:r>
          </a:p>
          <a:p>
            <a:pPr marL="0" indent="0">
              <a:buNone/>
            </a:pPr>
            <a:r>
              <a:rPr lang="en-GB" dirty="0"/>
              <a:t>	- 0.48246 -&gt; Male</a:t>
            </a:r>
          </a:p>
          <a:p>
            <a:pPr marL="0" indent="0">
              <a:buFont typeface="Wingdings 2" panose="05020102010507070707" pitchFamily="18" charset="2"/>
              <a:buNone/>
            </a:pPr>
            <a:endParaRPr lang="en-GB" dirty="0"/>
          </a:p>
        </p:txBody>
      </p:sp>
    </p:spTree>
    <p:extLst>
      <p:ext uri="{BB962C8B-B14F-4D97-AF65-F5344CB8AC3E}">
        <p14:creationId xmlns:p14="http://schemas.microsoft.com/office/powerpoint/2010/main" val="714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20852-EEB4-D242-93EC-31600CFE9235}"/>
              </a:ext>
            </a:extLst>
          </p:cNvPr>
          <p:cNvSpPr>
            <a:spLocks noGrp="1"/>
          </p:cNvSpPr>
          <p:nvPr>
            <p:ph type="title"/>
          </p:nvPr>
        </p:nvSpPr>
        <p:spPr/>
        <p:txBody>
          <a:bodyPr/>
          <a:lstStyle/>
          <a:p>
            <a:r>
              <a:rPr lang="en-FR" dirty="0"/>
              <a:t>Let’s discuss about the variables : meaning</a:t>
            </a:r>
          </a:p>
        </p:txBody>
      </p:sp>
      <p:sp>
        <p:nvSpPr>
          <p:cNvPr id="3" name="Content Placeholder 2">
            <a:extLst>
              <a:ext uri="{FF2B5EF4-FFF2-40B4-BE49-F238E27FC236}">
                <a16:creationId xmlns:a16="http://schemas.microsoft.com/office/drawing/2014/main" id="{E9FC150E-3ACD-6B42-A0C6-F8F3E461980D}"/>
              </a:ext>
            </a:extLst>
          </p:cNvPr>
          <p:cNvSpPr>
            <a:spLocks noGrp="1"/>
          </p:cNvSpPr>
          <p:nvPr>
            <p:ph sz="half" idx="1"/>
          </p:nvPr>
        </p:nvSpPr>
        <p:spPr>
          <a:xfrm>
            <a:off x="673610" y="2212678"/>
            <a:ext cx="5422390" cy="3633047"/>
          </a:xfrm>
        </p:spPr>
        <p:txBody>
          <a:bodyPr/>
          <a:lstStyle/>
          <a:p>
            <a:r>
              <a:rPr lang="en-GB" dirty="0"/>
              <a:t>- Ethnicity : ethnicity of participants:</a:t>
            </a:r>
          </a:p>
          <a:p>
            <a:pPr marL="0" indent="0">
              <a:buNone/>
            </a:pPr>
            <a:r>
              <a:rPr lang="en-GB" dirty="0"/>
              <a:t>        -0.50212 Asian </a:t>
            </a:r>
          </a:p>
          <a:p>
            <a:pPr marL="0" indent="0">
              <a:buNone/>
            </a:pPr>
            <a:r>
              <a:rPr lang="en-GB" dirty="0"/>
              <a:t>        -1.10702 Black </a:t>
            </a:r>
          </a:p>
          <a:p>
            <a:pPr marL="0" indent="0">
              <a:buNone/>
            </a:pPr>
            <a:r>
              <a:rPr lang="en-GB" dirty="0"/>
              <a:t>        -1.90725 Mixed-Black/Asian </a:t>
            </a:r>
          </a:p>
          <a:p>
            <a:pPr marL="0" indent="0">
              <a:buNone/>
            </a:pPr>
            <a:r>
              <a:rPr lang="en-GB" dirty="0"/>
              <a:t>        -0.12600 Mixed-White/Asian </a:t>
            </a:r>
          </a:p>
          <a:p>
            <a:pPr marL="0" indent="0">
              <a:buNone/>
            </a:pPr>
            <a:r>
              <a:rPr lang="en-GB" dirty="0"/>
              <a:t>        -0.22166 Mixed-White/Black </a:t>
            </a:r>
          </a:p>
          <a:p>
            <a:pPr marL="0" indent="0">
              <a:buNone/>
            </a:pPr>
            <a:r>
              <a:rPr lang="en-GB" dirty="0"/>
              <a:t>        -0.11440 Other </a:t>
            </a:r>
          </a:p>
          <a:p>
            <a:pPr marL="0" indent="0">
              <a:buNone/>
            </a:pPr>
            <a:r>
              <a:rPr lang="en-GB" dirty="0"/>
              <a:t>        -0.31685 White</a:t>
            </a:r>
            <a:endParaRPr lang="en-FR" dirty="0"/>
          </a:p>
        </p:txBody>
      </p:sp>
      <p:sp>
        <p:nvSpPr>
          <p:cNvPr id="5" name="Content Placeholder 2">
            <a:extLst>
              <a:ext uri="{FF2B5EF4-FFF2-40B4-BE49-F238E27FC236}">
                <a16:creationId xmlns:a16="http://schemas.microsoft.com/office/drawing/2014/main" id="{F3FAE3C2-96C2-DF44-AF02-799173EA6382}"/>
              </a:ext>
            </a:extLst>
          </p:cNvPr>
          <p:cNvSpPr txBox="1">
            <a:spLocks/>
          </p:cNvSpPr>
          <p:nvPr/>
        </p:nvSpPr>
        <p:spPr>
          <a:xfrm>
            <a:off x="7202913" y="2212678"/>
            <a:ext cx="3393399"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 Country: current residence country :</a:t>
            </a:r>
          </a:p>
          <a:p>
            <a:pPr marL="0" indent="0">
              <a:buNone/>
            </a:pPr>
            <a:r>
              <a:rPr lang="en-GB" dirty="0"/>
              <a:t>        -0.09765 Australia </a:t>
            </a:r>
          </a:p>
          <a:p>
            <a:pPr marL="0" indent="0">
              <a:buNone/>
            </a:pPr>
            <a:r>
              <a:rPr lang="en-GB" dirty="0"/>
              <a:t>        -0.24923 Canada </a:t>
            </a:r>
          </a:p>
          <a:p>
            <a:pPr marL="0" indent="0">
              <a:buNone/>
            </a:pPr>
            <a:r>
              <a:rPr lang="en-GB" dirty="0"/>
              <a:t>        -0.46841 New Zealand </a:t>
            </a:r>
          </a:p>
          <a:p>
            <a:pPr marL="0" indent="0">
              <a:buNone/>
            </a:pPr>
            <a:r>
              <a:rPr lang="en-GB" dirty="0"/>
              <a:t>        -0.28519 Other </a:t>
            </a:r>
          </a:p>
          <a:p>
            <a:pPr marL="0" indent="0">
              <a:buNone/>
            </a:pPr>
            <a:r>
              <a:rPr lang="en-GB" dirty="0"/>
              <a:t>        -0.21128 Republic of Ireland </a:t>
            </a:r>
          </a:p>
          <a:p>
            <a:pPr marL="0" indent="0">
              <a:buNone/>
            </a:pPr>
            <a:r>
              <a:rPr lang="en-GB" dirty="0"/>
              <a:t>        -0.96082 UK </a:t>
            </a:r>
          </a:p>
          <a:p>
            <a:pPr marL="0" indent="0">
              <a:buNone/>
            </a:pPr>
            <a:r>
              <a:rPr lang="en-GB" dirty="0"/>
              <a:t>        -0.57009 USA </a:t>
            </a:r>
            <a:endParaRPr lang="en-FR" dirty="0"/>
          </a:p>
        </p:txBody>
      </p:sp>
    </p:spTree>
    <p:extLst>
      <p:ext uri="{BB962C8B-B14F-4D97-AF65-F5344CB8AC3E}">
        <p14:creationId xmlns:p14="http://schemas.microsoft.com/office/powerpoint/2010/main" val="337551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02B1-1BAA-044C-87BA-D553E7CDF21A}"/>
              </a:ext>
            </a:extLst>
          </p:cNvPr>
          <p:cNvSpPr>
            <a:spLocks noGrp="1"/>
          </p:cNvSpPr>
          <p:nvPr>
            <p:ph type="title"/>
          </p:nvPr>
        </p:nvSpPr>
        <p:spPr/>
        <p:txBody>
          <a:bodyPr/>
          <a:lstStyle/>
          <a:p>
            <a:r>
              <a:rPr lang="en-FR" dirty="0"/>
              <a:t>The variables</a:t>
            </a:r>
          </a:p>
        </p:txBody>
      </p:sp>
      <p:sp>
        <p:nvSpPr>
          <p:cNvPr id="3" name="Content Placeholder 2">
            <a:extLst>
              <a:ext uri="{FF2B5EF4-FFF2-40B4-BE49-F238E27FC236}">
                <a16:creationId xmlns:a16="http://schemas.microsoft.com/office/drawing/2014/main" id="{DE7388B3-95A9-1946-BA62-D1A826A818D8}"/>
              </a:ext>
            </a:extLst>
          </p:cNvPr>
          <p:cNvSpPr>
            <a:spLocks noGrp="1"/>
          </p:cNvSpPr>
          <p:nvPr>
            <p:ph sz="half" idx="1"/>
          </p:nvPr>
        </p:nvSpPr>
        <p:spPr/>
        <p:txBody>
          <a:bodyPr/>
          <a:lstStyle/>
          <a:p>
            <a:r>
              <a:rPr lang="en-FR" dirty="0"/>
              <a:t>Then we wanted to check variables types and if there’s any missing values.</a:t>
            </a:r>
          </a:p>
          <a:p>
            <a:pPr marL="0" indent="0">
              <a:buNone/>
            </a:pPr>
            <a:endParaRPr lang="en-FR" dirty="0"/>
          </a:p>
          <a:p>
            <a:r>
              <a:rPr lang="en-FR" dirty="0"/>
              <a:t>Object type columns are categorized drugs.</a:t>
            </a:r>
          </a:p>
          <a:p>
            <a:pPr marL="0" indent="0">
              <a:buNone/>
            </a:pPr>
            <a:endParaRPr lang="en-FR" dirty="0"/>
          </a:p>
          <a:p>
            <a:r>
              <a:rPr lang="en-FR" dirty="0"/>
              <a:t>We can also see that we have no missing values, so we don’t need to replace some missing ones.</a:t>
            </a:r>
          </a:p>
        </p:txBody>
      </p:sp>
      <p:pic>
        <p:nvPicPr>
          <p:cNvPr id="6" name="Content Placeholder 5" descr="Table&#10;&#10;Description automatically generated">
            <a:extLst>
              <a:ext uri="{FF2B5EF4-FFF2-40B4-BE49-F238E27FC236}">
                <a16:creationId xmlns:a16="http://schemas.microsoft.com/office/drawing/2014/main" id="{DDB0416D-81A5-2E4B-92D5-602CAB1FD42D}"/>
              </a:ext>
            </a:extLst>
          </p:cNvPr>
          <p:cNvPicPr>
            <a:picLocks noGrp="1" noChangeAspect="1"/>
          </p:cNvPicPr>
          <p:nvPr>
            <p:ph sz="half" idx="2"/>
          </p:nvPr>
        </p:nvPicPr>
        <p:blipFill>
          <a:blip r:embed="rId2"/>
          <a:stretch>
            <a:fillRect/>
          </a:stretch>
        </p:blipFill>
        <p:spPr>
          <a:xfrm>
            <a:off x="6388608" y="2188953"/>
            <a:ext cx="4291584" cy="4669047"/>
          </a:xfrm>
        </p:spPr>
      </p:pic>
      <p:pic>
        <p:nvPicPr>
          <p:cNvPr id="8" name="Picture 7" descr="Table&#10;&#10;Description automatically generated">
            <a:extLst>
              <a:ext uri="{FF2B5EF4-FFF2-40B4-BE49-F238E27FC236}">
                <a16:creationId xmlns:a16="http://schemas.microsoft.com/office/drawing/2014/main" id="{DE810E3C-88A7-0A45-97CC-6C22B05AF27E}"/>
              </a:ext>
            </a:extLst>
          </p:cNvPr>
          <p:cNvPicPr>
            <a:picLocks noChangeAspect="1"/>
          </p:cNvPicPr>
          <p:nvPr/>
        </p:nvPicPr>
        <p:blipFill>
          <a:blip r:embed="rId3"/>
          <a:stretch>
            <a:fillRect/>
          </a:stretch>
        </p:blipFill>
        <p:spPr>
          <a:xfrm>
            <a:off x="8987516" y="2184930"/>
            <a:ext cx="2408618" cy="4590923"/>
          </a:xfrm>
          <a:prstGeom prst="rect">
            <a:avLst/>
          </a:prstGeom>
        </p:spPr>
      </p:pic>
    </p:spTree>
    <p:extLst>
      <p:ext uri="{BB962C8B-B14F-4D97-AF65-F5344CB8AC3E}">
        <p14:creationId xmlns:p14="http://schemas.microsoft.com/office/powerpoint/2010/main" val="19234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2FB2-B534-9E48-AC00-DCD0ECB0DE15}"/>
              </a:ext>
            </a:extLst>
          </p:cNvPr>
          <p:cNvSpPr>
            <a:spLocks noGrp="1"/>
          </p:cNvSpPr>
          <p:nvPr>
            <p:ph type="title"/>
          </p:nvPr>
        </p:nvSpPr>
        <p:spPr/>
        <p:txBody>
          <a:bodyPr/>
          <a:lstStyle/>
          <a:p>
            <a:r>
              <a:rPr lang="en-FR" dirty="0"/>
              <a:t>The variables </a:t>
            </a:r>
          </a:p>
        </p:txBody>
      </p:sp>
      <p:sp>
        <p:nvSpPr>
          <p:cNvPr id="3" name="Content Placeholder 2">
            <a:extLst>
              <a:ext uri="{FF2B5EF4-FFF2-40B4-BE49-F238E27FC236}">
                <a16:creationId xmlns:a16="http://schemas.microsoft.com/office/drawing/2014/main" id="{CBFD399B-2B36-C946-8D04-C8C57C113D6C}"/>
              </a:ext>
            </a:extLst>
          </p:cNvPr>
          <p:cNvSpPr>
            <a:spLocks noGrp="1"/>
          </p:cNvSpPr>
          <p:nvPr>
            <p:ph sz="half" idx="1"/>
          </p:nvPr>
        </p:nvSpPr>
        <p:spPr>
          <a:xfrm>
            <a:off x="428793" y="497730"/>
            <a:ext cx="11182014" cy="3633047"/>
          </a:xfrm>
        </p:spPr>
        <p:txBody>
          <a:bodyPr/>
          <a:lstStyle/>
          <a:p>
            <a:r>
              <a:rPr lang="en-FR" dirty="0"/>
              <a:t>Now if decided to transform some columns into categories to have a better visualization after. So I’ve definded which ones are categoricals or not :  </a:t>
            </a:r>
          </a:p>
        </p:txBody>
      </p:sp>
      <p:pic>
        <p:nvPicPr>
          <p:cNvPr id="6" name="Content Placeholder 5" descr="Graphical user interface, text&#10;&#10;Description automatically generated">
            <a:extLst>
              <a:ext uri="{FF2B5EF4-FFF2-40B4-BE49-F238E27FC236}">
                <a16:creationId xmlns:a16="http://schemas.microsoft.com/office/drawing/2014/main" id="{DD5992E1-BCF2-A443-860B-753531EC0131}"/>
              </a:ext>
            </a:extLst>
          </p:cNvPr>
          <p:cNvPicPr>
            <a:picLocks noGrp="1" noChangeAspect="1"/>
          </p:cNvPicPr>
          <p:nvPr>
            <p:ph sz="half" idx="2"/>
          </p:nvPr>
        </p:nvPicPr>
        <p:blipFill>
          <a:blip r:embed="rId2"/>
          <a:stretch>
            <a:fillRect/>
          </a:stretch>
        </p:blipFill>
        <p:spPr>
          <a:xfrm>
            <a:off x="428789" y="2659915"/>
            <a:ext cx="9493450" cy="1723742"/>
          </a:xfrm>
        </p:spPr>
      </p:pic>
      <p:pic>
        <p:nvPicPr>
          <p:cNvPr id="8" name="Picture 7" descr="Graphical user interface, application&#10;&#10;Description automatically generated">
            <a:extLst>
              <a:ext uri="{FF2B5EF4-FFF2-40B4-BE49-F238E27FC236}">
                <a16:creationId xmlns:a16="http://schemas.microsoft.com/office/drawing/2014/main" id="{0036E59B-11AF-824F-90A4-D9BE59C0E47A}"/>
              </a:ext>
            </a:extLst>
          </p:cNvPr>
          <p:cNvPicPr>
            <a:picLocks noChangeAspect="1"/>
          </p:cNvPicPr>
          <p:nvPr/>
        </p:nvPicPr>
        <p:blipFill>
          <a:blip r:embed="rId3"/>
          <a:stretch>
            <a:fillRect/>
          </a:stretch>
        </p:blipFill>
        <p:spPr>
          <a:xfrm>
            <a:off x="428791" y="4756322"/>
            <a:ext cx="9202889" cy="1543602"/>
          </a:xfrm>
          <a:prstGeom prst="rect">
            <a:avLst/>
          </a:prstGeom>
        </p:spPr>
      </p:pic>
      <p:sp>
        <p:nvSpPr>
          <p:cNvPr id="10" name="Content Placeholder 2">
            <a:extLst>
              <a:ext uri="{FF2B5EF4-FFF2-40B4-BE49-F238E27FC236}">
                <a16:creationId xmlns:a16="http://schemas.microsoft.com/office/drawing/2014/main" id="{2C84A4C6-8F7A-FE4B-8960-E184327A6712}"/>
              </a:ext>
            </a:extLst>
          </p:cNvPr>
          <p:cNvSpPr txBox="1">
            <a:spLocks/>
          </p:cNvSpPr>
          <p:nvPr/>
        </p:nvSpPr>
        <p:spPr>
          <a:xfrm>
            <a:off x="428791" y="2727232"/>
            <a:ext cx="11182014"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FR" dirty="0"/>
              <a:t>By following this way, we can transform all the categoricals variables :</a:t>
            </a:r>
          </a:p>
        </p:txBody>
      </p:sp>
    </p:spTree>
    <p:extLst>
      <p:ext uri="{BB962C8B-B14F-4D97-AF65-F5344CB8AC3E}">
        <p14:creationId xmlns:p14="http://schemas.microsoft.com/office/powerpoint/2010/main" val="3960595987"/>
      </p:ext>
    </p:extLst>
  </p:cSld>
  <p:clrMapOvr>
    <a:masterClrMapping/>
  </p:clrMapOvr>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4983_TF45205285.potx" id="{479A3304-21F8-42B9-BD69-4443A22534E4}" vid="{805A9AE8-26D4-424F-A117-6F2AA6DDB5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28</TotalTime>
  <Words>1720</Words>
  <Application>Microsoft Macintosh PowerPoint</Application>
  <PresentationFormat>Widescreen</PresentationFormat>
  <Paragraphs>173</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Calibri</vt:lpstr>
      <vt:lpstr>Gill Sans MT</vt:lpstr>
      <vt:lpstr>Wingdings 2</vt:lpstr>
      <vt:lpstr>Dividende</vt:lpstr>
      <vt:lpstr>Python For Data Analysis Report</vt:lpstr>
      <vt:lpstr>InTroduction</vt:lpstr>
      <vt:lpstr>The Dataset</vt:lpstr>
      <vt:lpstr>The Dataset</vt:lpstr>
      <vt:lpstr>Let’s discuss about the variables</vt:lpstr>
      <vt:lpstr>Let’s discuss about the variables : meaning</vt:lpstr>
      <vt:lpstr>Let’s discuss about the variables : meaning</vt:lpstr>
      <vt:lpstr>The variables</vt:lpstr>
      <vt:lpstr>The variables </vt:lpstr>
      <vt:lpstr>Visualization : INputs</vt:lpstr>
      <vt:lpstr>Visualization : INputs</vt:lpstr>
      <vt:lpstr>Visualization : INputs</vt:lpstr>
      <vt:lpstr>Visualization : INputs</vt:lpstr>
      <vt:lpstr>Visualization : Drugs</vt:lpstr>
      <vt:lpstr>Visualization : Drugs</vt:lpstr>
      <vt:lpstr>PowerPoint Presentation</vt:lpstr>
      <vt:lpstr>PowerPoint Presentation</vt:lpstr>
      <vt:lpstr>PowerPoint Presentation</vt:lpstr>
      <vt:lpstr>Preprocessing</vt:lpstr>
      <vt:lpstr>Preprocessing</vt:lpstr>
      <vt:lpstr>Preprocessing</vt:lpstr>
      <vt:lpstr>Machine Learning : KNN</vt:lpstr>
      <vt:lpstr>Machine Learning : KNN</vt:lpstr>
      <vt:lpstr>Machine Learning </vt:lpstr>
      <vt:lpstr>Machine Learning</vt:lpstr>
      <vt:lpstr>Machine Learning : The models</vt:lpstr>
      <vt:lpstr>Machine Learning : Comparing the models </vt:lpstr>
      <vt:lpstr>Machine Learning : Random Forest </vt:lpstr>
      <vt:lpstr>Machine Learning : Improving Random Forest </vt:lpstr>
      <vt:lpstr>Machine Learning : Improving Random Forest </vt:lpstr>
      <vt:lpstr>Machine Learning : Improving Random Forest </vt:lpstr>
      <vt:lpstr>The Flask API</vt:lpstr>
      <vt:lpstr>The Flask API</vt:lpstr>
      <vt:lpstr>The Flask API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Analysis Report</dc:title>
  <dc:creator>VAREZ Arthur</dc:creator>
  <cp:lastModifiedBy>VAREZ Arthur</cp:lastModifiedBy>
  <cp:revision>5</cp:revision>
  <dcterms:created xsi:type="dcterms:W3CDTF">2021-01-10T09:42:46Z</dcterms:created>
  <dcterms:modified xsi:type="dcterms:W3CDTF">2021-01-10T10:11:28Z</dcterms:modified>
</cp:coreProperties>
</file>